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custom-properties+xml" PartName="/docProps/custom.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Lst>
  <p:sldSz cy="5143500" cx="9144000"/>
  <p:notesSz cx="6858000" cy="9144000"/>
  <p:embeddedFontLst>
    <p:embeddedFont>
      <p:font typeface="Open Sans"/>
      <p:regular r:id="rId58"/>
      <p:bold r:id="rId59"/>
      <p:italic r:id="rId60"/>
      <p:boldItalic r:id="rId6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GoogleSlidesCustomDataVersion2">
      <go:slidesCustomData xmlns:go="http://customooxmlschemas.google.com/" r:id="rId62" roundtripDataSignature="AMtx7miqmTy8+Yl57Tius/++XkeTygRfp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customschemas.google.com/relationships/presentationmetadata" Target="metadata"/><Relationship Id="rId61" Type="http://schemas.openxmlformats.org/officeDocument/2006/relationships/font" Target="fonts/OpenSans-boldItalic.fntdata"/><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60" Type="http://schemas.openxmlformats.org/officeDocument/2006/relationships/font" Target="fonts/OpenSans-italic.fntdata"/><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slide" Target="slides/slide52.xml"/><Relationship Id="rId12" Type="http://schemas.openxmlformats.org/officeDocument/2006/relationships/slide" Target="slides/slide7.xml"/><Relationship Id="rId56" Type="http://schemas.openxmlformats.org/officeDocument/2006/relationships/slide" Target="slides/slide51.xml"/><Relationship Id="rId15" Type="http://schemas.openxmlformats.org/officeDocument/2006/relationships/slide" Target="slides/slide10.xml"/><Relationship Id="rId59" Type="http://schemas.openxmlformats.org/officeDocument/2006/relationships/font" Target="fonts/OpenSans-bold.fntdata"/><Relationship Id="rId14" Type="http://schemas.openxmlformats.org/officeDocument/2006/relationships/slide" Target="slides/slide9.xml"/><Relationship Id="rId58" Type="http://schemas.openxmlformats.org/officeDocument/2006/relationships/font" Target="fonts/OpenSans-regular.fntdata"/><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9" name="Google Shape;149;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1" name="Google Shape;161;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3" name="Google Shape;173;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5" name="Google Shape;185;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p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6" name="Google Shape;196;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p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7" name="Google Shape;207;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p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8" name="Google Shape;218;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p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9" name="Google Shape;229;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p1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0" name="Google Shape;240;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 name="Shape 249"/>
        <p:cNvGrpSpPr/>
        <p:nvPr/>
      </p:nvGrpSpPr>
      <p:grpSpPr>
        <a:xfrm>
          <a:off x="0" y="0"/>
          <a:ext cx="0" cy="0"/>
          <a:chOff x="0" y="0"/>
          <a:chExt cx="0" cy="0"/>
        </a:xfrm>
      </p:grpSpPr>
      <p:sp>
        <p:nvSpPr>
          <p:cNvPr id="250" name="Google Shape;250;p1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1" name="Google Shape;251;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5" name="Google Shape;65;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p1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2" name="Google Shape;262;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1" name="Shape 271"/>
        <p:cNvGrpSpPr/>
        <p:nvPr/>
      </p:nvGrpSpPr>
      <p:grpSpPr>
        <a:xfrm>
          <a:off x="0" y="0"/>
          <a:ext cx="0" cy="0"/>
          <a:chOff x="0" y="0"/>
          <a:chExt cx="0" cy="0"/>
        </a:xfrm>
      </p:grpSpPr>
      <p:sp>
        <p:nvSpPr>
          <p:cNvPr id="272" name="Google Shape;272;p2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3" name="Google Shape;273;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 name="Shape 282"/>
        <p:cNvGrpSpPr/>
        <p:nvPr/>
      </p:nvGrpSpPr>
      <p:grpSpPr>
        <a:xfrm>
          <a:off x="0" y="0"/>
          <a:ext cx="0" cy="0"/>
          <a:chOff x="0" y="0"/>
          <a:chExt cx="0" cy="0"/>
        </a:xfrm>
      </p:grpSpPr>
      <p:sp>
        <p:nvSpPr>
          <p:cNvPr id="283" name="Google Shape;283;p2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4" name="Google Shape;284;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 name="Shape 293"/>
        <p:cNvGrpSpPr/>
        <p:nvPr/>
      </p:nvGrpSpPr>
      <p:grpSpPr>
        <a:xfrm>
          <a:off x="0" y="0"/>
          <a:ext cx="0" cy="0"/>
          <a:chOff x="0" y="0"/>
          <a:chExt cx="0" cy="0"/>
        </a:xfrm>
      </p:grpSpPr>
      <p:sp>
        <p:nvSpPr>
          <p:cNvPr id="294" name="Google Shape;294;p2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5" name="Google Shape;295;p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4" name="Shape 304"/>
        <p:cNvGrpSpPr/>
        <p:nvPr/>
      </p:nvGrpSpPr>
      <p:grpSpPr>
        <a:xfrm>
          <a:off x="0" y="0"/>
          <a:ext cx="0" cy="0"/>
          <a:chOff x="0" y="0"/>
          <a:chExt cx="0" cy="0"/>
        </a:xfrm>
      </p:grpSpPr>
      <p:sp>
        <p:nvSpPr>
          <p:cNvPr id="305" name="Google Shape;305;p2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6" name="Google Shape;306;p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p2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7" name="Google Shape;317;p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6" name="Shape 326"/>
        <p:cNvGrpSpPr/>
        <p:nvPr/>
      </p:nvGrpSpPr>
      <p:grpSpPr>
        <a:xfrm>
          <a:off x="0" y="0"/>
          <a:ext cx="0" cy="0"/>
          <a:chOff x="0" y="0"/>
          <a:chExt cx="0" cy="0"/>
        </a:xfrm>
      </p:grpSpPr>
      <p:sp>
        <p:nvSpPr>
          <p:cNvPr id="327" name="Google Shape;327;p2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8" name="Google Shape;328;p2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7" name="Shape 337"/>
        <p:cNvGrpSpPr/>
        <p:nvPr/>
      </p:nvGrpSpPr>
      <p:grpSpPr>
        <a:xfrm>
          <a:off x="0" y="0"/>
          <a:ext cx="0" cy="0"/>
          <a:chOff x="0" y="0"/>
          <a:chExt cx="0" cy="0"/>
        </a:xfrm>
      </p:grpSpPr>
      <p:sp>
        <p:nvSpPr>
          <p:cNvPr id="338" name="Google Shape;338;p2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9" name="Google Shape;339;p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8" name="Shape 348"/>
        <p:cNvGrpSpPr/>
        <p:nvPr/>
      </p:nvGrpSpPr>
      <p:grpSpPr>
        <a:xfrm>
          <a:off x="0" y="0"/>
          <a:ext cx="0" cy="0"/>
          <a:chOff x="0" y="0"/>
          <a:chExt cx="0" cy="0"/>
        </a:xfrm>
      </p:grpSpPr>
      <p:sp>
        <p:nvSpPr>
          <p:cNvPr id="349" name="Google Shape;349;p2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0" name="Google Shape;350;p2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9" name="Shape 359"/>
        <p:cNvGrpSpPr/>
        <p:nvPr/>
      </p:nvGrpSpPr>
      <p:grpSpPr>
        <a:xfrm>
          <a:off x="0" y="0"/>
          <a:ext cx="0" cy="0"/>
          <a:chOff x="0" y="0"/>
          <a:chExt cx="0" cy="0"/>
        </a:xfrm>
      </p:grpSpPr>
      <p:sp>
        <p:nvSpPr>
          <p:cNvPr id="360" name="Google Shape;360;p2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1" name="Google Shape;361;p2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0" name="Google Shape;70;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0" name="Shape 370"/>
        <p:cNvGrpSpPr/>
        <p:nvPr/>
      </p:nvGrpSpPr>
      <p:grpSpPr>
        <a:xfrm>
          <a:off x="0" y="0"/>
          <a:ext cx="0" cy="0"/>
          <a:chOff x="0" y="0"/>
          <a:chExt cx="0" cy="0"/>
        </a:xfrm>
      </p:grpSpPr>
      <p:sp>
        <p:nvSpPr>
          <p:cNvPr id="371" name="Google Shape;371;p2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2" name="Google Shape;372;p2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1" name="Shape 381"/>
        <p:cNvGrpSpPr/>
        <p:nvPr/>
      </p:nvGrpSpPr>
      <p:grpSpPr>
        <a:xfrm>
          <a:off x="0" y="0"/>
          <a:ext cx="0" cy="0"/>
          <a:chOff x="0" y="0"/>
          <a:chExt cx="0" cy="0"/>
        </a:xfrm>
      </p:grpSpPr>
      <p:sp>
        <p:nvSpPr>
          <p:cNvPr id="382" name="Google Shape;382;p3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83" name="Google Shape;383;p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2" name="Shape 392"/>
        <p:cNvGrpSpPr/>
        <p:nvPr/>
      </p:nvGrpSpPr>
      <p:grpSpPr>
        <a:xfrm>
          <a:off x="0" y="0"/>
          <a:ext cx="0" cy="0"/>
          <a:chOff x="0" y="0"/>
          <a:chExt cx="0" cy="0"/>
        </a:xfrm>
      </p:grpSpPr>
      <p:sp>
        <p:nvSpPr>
          <p:cNvPr id="393" name="Google Shape;393;p3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4" name="Google Shape;394;p3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3" name="Shape 403"/>
        <p:cNvGrpSpPr/>
        <p:nvPr/>
      </p:nvGrpSpPr>
      <p:grpSpPr>
        <a:xfrm>
          <a:off x="0" y="0"/>
          <a:ext cx="0" cy="0"/>
          <a:chOff x="0" y="0"/>
          <a:chExt cx="0" cy="0"/>
        </a:xfrm>
      </p:grpSpPr>
      <p:sp>
        <p:nvSpPr>
          <p:cNvPr id="404" name="Google Shape;404;p3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05" name="Google Shape;405;p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4" name="Shape 414"/>
        <p:cNvGrpSpPr/>
        <p:nvPr/>
      </p:nvGrpSpPr>
      <p:grpSpPr>
        <a:xfrm>
          <a:off x="0" y="0"/>
          <a:ext cx="0" cy="0"/>
          <a:chOff x="0" y="0"/>
          <a:chExt cx="0" cy="0"/>
        </a:xfrm>
      </p:grpSpPr>
      <p:sp>
        <p:nvSpPr>
          <p:cNvPr id="415" name="Google Shape;415;p3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16" name="Google Shape;416;p3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5" name="Shape 425"/>
        <p:cNvGrpSpPr/>
        <p:nvPr/>
      </p:nvGrpSpPr>
      <p:grpSpPr>
        <a:xfrm>
          <a:off x="0" y="0"/>
          <a:ext cx="0" cy="0"/>
          <a:chOff x="0" y="0"/>
          <a:chExt cx="0" cy="0"/>
        </a:xfrm>
      </p:grpSpPr>
      <p:sp>
        <p:nvSpPr>
          <p:cNvPr id="426" name="Google Shape;426;p3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7" name="Google Shape;427;p3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5" name="Shape 435"/>
        <p:cNvGrpSpPr/>
        <p:nvPr/>
      </p:nvGrpSpPr>
      <p:grpSpPr>
        <a:xfrm>
          <a:off x="0" y="0"/>
          <a:ext cx="0" cy="0"/>
          <a:chOff x="0" y="0"/>
          <a:chExt cx="0" cy="0"/>
        </a:xfrm>
      </p:grpSpPr>
      <p:sp>
        <p:nvSpPr>
          <p:cNvPr id="436" name="Google Shape;436;p3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37" name="Google Shape;437;p3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6" name="Shape 446"/>
        <p:cNvGrpSpPr/>
        <p:nvPr/>
      </p:nvGrpSpPr>
      <p:grpSpPr>
        <a:xfrm>
          <a:off x="0" y="0"/>
          <a:ext cx="0" cy="0"/>
          <a:chOff x="0" y="0"/>
          <a:chExt cx="0" cy="0"/>
        </a:xfrm>
      </p:grpSpPr>
      <p:sp>
        <p:nvSpPr>
          <p:cNvPr id="447" name="Google Shape;447;p3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48" name="Google Shape;448;p3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7" name="Shape 457"/>
        <p:cNvGrpSpPr/>
        <p:nvPr/>
      </p:nvGrpSpPr>
      <p:grpSpPr>
        <a:xfrm>
          <a:off x="0" y="0"/>
          <a:ext cx="0" cy="0"/>
          <a:chOff x="0" y="0"/>
          <a:chExt cx="0" cy="0"/>
        </a:xfrm>
      </p:grpSpPr>
      <p:sp>
        <p:nvSpPr>
          <p:cNvPr id="458" name="Google Shape;458;p3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59" name="Google Shape;459;p3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8" name="Shape 468"/>
        <p:cNvGrpSpPr/>
        <p:nvPr/>
      </p:nvGrpSpPr>
      <p:grpSpPr>
        <a:xfrm>
          <a:off x="0" y="0"/>
          <a:ext cx="0" cy="0"/>
          <a:chOff x="0" y="0"/>
          <a:chExt cx="0" cy="0"/>
        </a:xfrm>
      </p:grpSpPr>
      <p:sp>
        <p:nvSpPr>
          <p:cNvPr id="469" name="Google Shape;469;p3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70" name="Google Shape;470;p3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1163d1821d9_2_2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7" name="Google Shape;87;g1163d1821d9_2_2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9" name="Shape 479"/>
        <p:cNvGrpSpPr/>
        <p:nvPr/>
      </p:nvGrpSpPr>
      <p:grpSpPr>
        <a:xfrm>
          <a:off x="0" y="0"/>
          <a:ext cx="0" cy="0"/>
          <a:chOff x="0" y="0"/>
          <a:chExt cx="0" cy="0"/>
        </a:xfrm>
      </p:grpSpPr>
      <p:sp>
        <p:nvSpPr>
          <p:cNvPr id="480" name="Google Shape;480;g1163d1821d9_2_4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81" name="Google Shape;481;g1163d1821d9_2_4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0" name="Shape 490"/>
        <p:cNvGrpSpPr/>
        <p:nvPr/>
      </p:nvGrpSpPr>
      <p:grpSpPr>
        <a:xfrm>
          <a:off x="0" y="0"/>
          <a:ext cx="0" cy="0"/>
          <a:chOff x="0" y="0"/>
          <a:chExt cx="0" cy="0"/>
        </a:xfrm>
      </p:grpSpPr>
      <p:sp>
        <p:nvSpPr>
          <p:cNvPr id="491" name="Google Shape;491;p3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92" name="Google Shape;492;p3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1" name="Shape 501"/>
        <p:cNvGrpSpPr/>
        <p:nvPr/>
      </p:nvGrpSpPr>
      <p:grpSpPr>
        <a:xfrm>
          <a:off x="0" y="0"/>
          <a:ext cx="0" cy="0"/>
          <a:chOff x="0" y="0"/>
          <a:chExt cx="0" cy="0"/>
        </a:xfrm>
      </p:grpSpPr>
      <p:sp>
        <p:nvSpPr>
          <p:cNvPr id="502" name="Google Shape;502;p4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03" name="Google Shape;503;p4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2" name="Shape 512"/>
        <p:cNvGrpSpPr/>
        <p:nvPr/>
      </p:nvGrpSpPr>
      <p:grpSpPr>
        <a:xfrm>
          <a:off x="0" y="0"/>
          <a:ext cx="0" cy="0"/>
          <a:chOff x="0" y="0"/>
          <a:chExt cx="0" cy="0"/>
        </a:xfrm>
      </p:grpSpPr>
      <p:sp>
        <p:nvSpPr>
          <p:cNvPr id="513" name="Google Shape;513;p4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14" name="Google Shape;514;p4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3" name="Shape 523"/>
        <p:cNvGrpSpPr/>
        <p:nvPr/>
      </p:nvGrpSpPr>
      <p:grpSpPr>
        <a:xfrm>
          <a:off x="0" y="0"/>
          <a:ext cx="0" cy="0"/>
          <a:chOff x="0" y="0"/>
          <a:chExt cx="0" cy="0"/>
        </a:xfrm>
      </p:grpSpPr>
      <p:sp>
        <p:nvSpPr>
          <p:cNvPr id="524" name="Google Shape;524;g306cf4c31c4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5" name="Google Shape;525;g306cf4c31c4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4" name="Shape 534"/>
        <p:cNvGrpSpPr/>
        <p:nvPr/>
      </p:nvGrpSpPr>
      <p:grpSpPr>
        <a:xfrm>
          <a:off x="0" y="0"/>
          <a:ext cx="0" cy="0"/>
          <a:chOff x="0" y="0"/>
          <a:chExt cx="0" cy="0"/>
        </a:xfrm>
      </p:grpSpPr>
      <p:sp>
        <p:nvSpPr>
          <p:cNvPr id="535" name="Google Shape;535;g306cf4c31c4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36" name="Google Shape;536;g306cf4c31c4_0_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5" name="Shape 545"/>
        <p:cNvGrpSpPr/>
        <p:nvPr/>
      </p:nvGrpSpPr>
      <p:grpSpPr>
        <a:xfrm>
          <a:off x="0" y="0"/>
          <a:ext cx="0" cy="0"/>
          <a:chOff x="0" y="0"/>
          <a:chExt cx="0" cy="0"/>
        </a:xfrm>
      </p:grpSpPr>
      <p:sp>
        <p:nvSpPr>
          <p:cNvPr id="546" name="Google Shape;546;g306cf4c31c4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47" name="Google Shape;547;g306cf4c31c4_0_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6" name="Shape 556"/>
        <p:cNvGrpSpPr/>
        <p:nvPr/>
      </p:nvGrpSpPr>
      <p:grpSpPr>
        <a:xfrm>
          <a:off x="0" y="0"/>
          <a:ext cx="0" cy="0"/>
          <a:chOff x="0" y="0"/>
          <a:chExt cx="0" cy="0"/>
        </a:xfrm>
      </p:grpSpPr>
      <p:sp>
        <p:nvSpPr>
          <p:cNvPr id="557" name="Google Shape;557;g306cf4c31c4_0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58" name="Google Shape;558;g306cf4c31c4_0_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7" name="Shape 567"/>
        <p:cNvGrpSpPr/>
        <p:nvPr/>
      </p:nvGrpSpPr>
      <p:grpSpPr>
        <a:xfrm>
          <a:off x="0" y="0"/>
          <a:ext cx="0" cy="0"/>
          <a:chOff x="0" y="0"/>
          <a:chExt cx="0" cy="0"/>
        </a:xfrm>
      </p:grpSpPr>
      <p:sp>
        <p:nvSpPr>
          <p:cNvPr id="568" name="Google Shape;568;g306cf4c31c4_0_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69" name="Google Shape;569;g306cf4c31c4_0_4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8" name="Shape 578"/>
        <p:cNvGrpSpPr/>
        <p:nvPr/>
      </p:nvGrpSpPr>
      <p:grpSpPr>
        <a:xfrm>
          <a:off x="0" y="0"/>
          <a:ext cx="0" cy="0"/>
          <a:chOff x="0" y="0"/>
          <a:chExt cx="0" cy="0"/>
        </a:xfrm>
      </p:grpSpPr>
      <p:sp>
        <p:nvSpPr>
          <p:cNvPr id="579" name="Google Shape;579;g306cf4c31c4_0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80" name="Google Shape;580;g306cf4c31c4_0_5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7" name="Google Shape;97;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9" name="Shape 589"/>
        <p:cNvGrpSpPr/>
        <p:nvPr/>
      </p:nvGrpSpPr>
      <p:grpSpPr>
        <a:xfrm>
          <a:off x="0" y="0"/>
          <a:ext cx="0" cy="0"/>
          <a:chOff x="0" y="0"/>
          <a:chExt cx="0" cy="0"/>
        </a:xfrm>
      </p:grpSpPr>
      <p:sp>
        <p:nvSpPr>
          <p:cNvPr id="590" name="Google Shape;590;g306cf4c31c4_0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91" name="Google Shape;591;g306cf4c31c4_0_6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0" name="Shape 600"/>
        <p:cNvGrpSpPr/>
        <p:nvPr/>
      </p:nvGrpSpPr>
      <p:grpSpPr>
        <a:xfrm>
          <a:off x="0" y="0"/>
          <a:ext cx="0" cy="0"/>
          <a:chOff x="0" y="0"/>
          <a:chExt cx="0" cy="0"/>
        </a:xfrm>
      </p:grpSpPr>
      <p:sp>
        <p:nvSpPr>
          <p:cNvPr id="601" name="Google Shape;601;g306cf4c31c4_0_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02" name="Google Shape;602;g306cf4c31c4_0_7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1" name="Shape 611"/>
        <p:cNvGrpSpPr/>
        <p:nvPr/>
      </p:nvGrpSpPr>
      <p:grpSpPr>
        <a:xfrm>
          <a:off x="0" y="0"/>
          <a:ext cx="0" cy="0"/>
          <a:chOff x="0" y="0"/>
          <a:chExt cx="0" cy="0"/>
        </a:xfrm>
      </p:grpSpPr>
      <p:sp>
        <p:nvSpPr>
          <p:cNvPr id="612" name="Google Shape;612;g1163d1821d9_2_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13" name="Google Shape;613;g1163d1821d9_2_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7" name="Google Shape;107;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7" name="Google Shape;117;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7" name="Google Shape;127;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7" name="Google Shape;137;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43"/>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1" name="Google Shape;11;p43"/>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4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CH"/>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52"/>
          <p:cNvSpPr txBox="1"/>
          <p:nvPr>
            <p:ph hasCustomPrompt="1" type="title"/>
          </p:nvPr>
        </p:nvSpPr>
        <p:spPr>
          <a:xfrm>
            <a:off x="311700" y="1106125"/>
            <a:ext cx="8520600" cy="19635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6" name="Google Shape;46;p52"/>
          <p:cNvSpPr txBox="1"/>
          <p:nvPr>
            <p:ph idx="1" type="body"/>
          </p:nvPr>
        </p:nvSpPr>
        <p:spPr>
          <a:xfrm>
            <a:off x="311700" y="3152225"/>
            <a:ext cx="8520600" cy="1300800"/>
          </a:xfrm>
          <a:prstGeom prst="rect">
            <a:avLst/>
          </a:prstGeom>
          <a:noFill/>
          <a:ln>
            <a:noFill/>
          </a:ln>
        </p:spPr>
        <p:txBody>
          <a:bodyPr anchorCtr="0" anchor="t" bIns="91425" lIns="91425" spcFirstLastPara="1" rIns="91425" wrap="square" tIns="91425">
            <a:norm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0"/>
              </a:spcBef>
              <a:spcAft>
                <a:spcPts val="0"/>
              </a:spcAft>
              <a:buSzPts val="1400"/>
              <a:buChar char="○"/>
              <a:defRPr/>
            </a:lvl2pPr>
            <a:lvl3pPr indent="-317500" lvl="2" marL="1371600" algn="ctr">
              <a:lnSpc>
                <a:spcPct val="115000"/>
              </a:lnSpc>
              <a:spcBef>
                <a:spcPts val="0"/>
              </a:spcBef>
              <a:spcAft>
                <a:spcPts val="0"/>
              </a:spcAft>
              <a:buSzPts val="1400"/>
              <a:buChar char="■"/>
              <a:defRPr/>
            </a:lvl3pPr>
            <a:lvl4pPr indent="-317500" lvl="3" marL="1828800" algn="ctr">
              <a:lnSpc>
                <a:spcPct val="115000"/>
              </a:lnSpc>
              <a:spcBef>
                <a:spcPts val="0"/>
              </a:spcBef>
              <a:spcAft>
                <a:spcPts val="0"/>
              </a:spcAft>
              <a:buSzPts val="1400"/>
              <a:buChar char="●"/>
              <a:defRPr/>
            </a:lvl4pPr>
            <a:lvl5pPr indent="-317500" lvl="4" marL="2286000" algn="ctr">
              <a:lnSpc>
                <a:spcPct val="115000"/>
              </a:lnSpc>
              <a:spcBef>
                <a:spcPts val="0"/>
              </a:spcBef>
              <a:spcAft>
                <a:spcPts val="0"/>
              </a:spcAft>
              <a:buSzPts val="1400"/>
              <a:buChar char="○"/>
              <a:defRPr/>
            </a:lvl5pPr>
            <a:lvl6pPr indent="-317500" lvl="5" marL="2743200" algn="ctr">
              <a:lnSpc>
                <a:spcPct val="115000"/>
              </a:lnSpc>
              <a:spcBef>
                <a:spcPts val="0"/>
              </a:spcBef>
              <a:spcAft>
                <a:spcPts val="0"/>
              </a:spcAft>
              <a:buSzPts val="1400"/>
              <a:buChar char="■"/>
              <a:defRPr/>
            </a:lvl6pPr>
            <a:lvl7pPr indent="-317500" lvl="6" marL="3200400" algn="ctr">
              <a:lnSpc>
                <a:spcPct val="115000"/>
              </a:lnSpc>
              <a:spcBef>
                <a:spcPts val="0"/>
              </a:spcBef>
              <a:spcAft>
                <a:spcPts val="0"/>
              </a:spcAft>
              <a:buSzPts val="1400"/>
              <a:buChar char="●"/>
              <a:defRPr/>
            </a:lvl7pPr>
            <a:lvl8pPr indent="-317500" lvl="7" marL="3657600" algn="ctr">
              <a:lnSpc>
                <a:spcPct val="115000"/>
              </a:lnSpc>
              <a:spcBef>
                <a:spcPts val="0"/>
              </a:spcBef>
              <a:spcAft>
                <a:spcPts val="0"/>
              </a:spcAft>
              <a:buSzPts val="1400"/>
              <a:buChar char="○"/>
              <a:defRPr/>
            </a:lvl8pPr>
            <a:lvl9pPr indent="-317500" lvl="8" marL="4114800" algn="ctr">
              <a:lnSpc>
                <a:spcPct val="115000"/>
              </a:lnSpc>
              <a:spcBef>
                <a:spcPts val="0"/>
              </a:spcBef>
              <a:spcAft>
                <a:spcPts val="0"/>
              </a:spcAft>
              <a:buSzPts val="1400"/>
              <a:buChar char="■"/>
              <a:defRPr/>
            </a:lvl9pPr>
          </a:lstStyle>
          <a:p/>
        </p:txBody>
      </p:sp>
      <p:sp>
        <p:nvSpPr>
          <p:cNvPr id="47" name="Google Shape;47;p5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CH"/>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5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CH"/>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44"/>
          <p:cNvSpPr txBox="1"/>
          <p:nvPr>
            <p:ph type="title"/>
          </p:nvPr>
        </p:nvSpPr>
        <p:spPr>
          <a:xfrm>
            <a:off x="311700" y="2150850"/>
            <a:ext cx="8520600" cy="841800"/>
          </a:xfrm>
          <a:prstGeom prst="rect">
            <a:avLst/>
          </a:prstGeom>
          <a:noFill/>
          <a:ln>
            <a:noFill/>
          </a:ln>
        </p:spPr>
        <p:txBody>
          <a:bodyPr anchorCtr="0" anchor="ctr" bIns="91425" lIns="91425" spcFirstLastPara="1" rIns="91425" wrap="square" tIns="91425">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15" name="Google Shape;15;p4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CH"/>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5"/>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8" name="Google Shape;18;p45"/>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19" name="Google Shape;19;p4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CH"/>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4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2" name="Google Shape;22;p46"/>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23" name="Google Shape;23;p46"/>
          <p:cNvSpPr txBox="1"/>
          <p:nvPr>
            <p:ph idx="2" type="body"/>
          </p:nvPr>
        </p:nvSpPr>
        <p:spPr>
          <a:xfrm>
            <a:off x="48324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24" name="Google Shape;24;p4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CH"/>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4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7" name="Google Shape;27;p4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CH"/>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48"/>
          <p:cNvSpPr txBox="1"/>
          <p:nvPr>
            <p:ph type="title"/>
          </p:nvPr>
        </p:nvSpPr>
        <p:spPr>
          <a:xfrm>
            <a:off x="311700" y="555600"/>
            <a:ext cx="2808000" cy="755700"/>
          </a:xfrm>
          <a:prstGeom prst="rect">
            <a:avLst/>
          </a:prstGeom>
          <a:noFill/>
          <a:ln>
            <a:noFill/>
          </a:ln>
        </p:spPr>
        <p:txBody>
          <a:bodyPr anchorCtr="0" anchor="b" bIns="91425" lIns="91425" spcFirstLastPara="1" rIns="91425" wrap="square" tIns="91425">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30" name="Google Shape;30;p48"/>
          <p:cNvSpPr txBox="1"/>
          <p:nvPr>
            <p:ph idx="1" type="body"/>
          </p:nvPr>
        </p:nvSpPr>
        <p:spPr>
          <a:xfrm>
            <a:off x="311700" y="1389600"/>
            <a:ext cx="2808000" cy="3179400"/>
          </a:xfrm>
          <a:prstGeom prst="rect">
            <a:avLst/>
          </a:prstGeom>
          <a:noFill/>
          <a:ln>
            <a:noFill/>
          </a:ln>
        </p:spPr>
        <p:txBody>
          <a:bodyPr anchorCtr="0" anchor="t" bIns="91425" lIns="91425" spcFirstLastPara="1" rIns="91425" wrap="square" tIns="91425">
            <a:norm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31" name="Google Shape;31;p4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CH"/>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49"/>
          <p:cNvSpPr txBox="1"/>
          <p:nvPr>
            <p:ph type="title"/>
          </p:nvPr>
        </p:nvSpPr>
        <p:spPr>
          <a:xfrm>
            <a:off x="490250" y="450150"/>
            <a:ext cx="6367800" cy="4090800"/>
          </a:xfrm>
          <a:prstGeom prst="rect">
            <a:avLst/>
          </a:prstGeom>
          <a:noFill/>
          <a:ln>
            <a:noFill/>
          </a:ln>
        </p:spPr>
        <p:txBody>
          <a:bodyPr anchorCtr="0" anchor="ctr" bIns="91425" lIns="91425" spcFirstLastPara="1" rIns="91425" wrap="square" tIns="91425">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34" name="Google Shape;34;p4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CH"/>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5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 name="Google Shape;37;p50"/>
          <p:cNvSpPr txBox="1"/>
          <p:nvPr>
            <p:ph type="title"/>
          </p:nvPr>
        </p:nvSpPr>
        <p:spPr>
          <a:xfrm>
            <a:off x="265500" y="1233175"/>
            <a:ext cx="4045200" cy="14823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38" name="Google Shape;38;p50"/>
          <p:cNvSpPr txBox="1"/>
          <p:nvPr>
            <p:ph idx="1" type="subTitle"/>
          </p:nvPr>
        </p:nvSpPr>
        <p:spPr>
          <a:xfrm>
            <a:off x="265500" y="2803075"/>
            <a:ext cx="4045200" cy="12351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50"/>
          <p:cNvSpPr txBox="1"/>
          <p:nvPr>
            <p:ph idx="2" type="body"/>
          </p:nvPr>
        </p:nvSpPr>
        <p:spPr>
          <a:xfrm>
            <a:off x="4939500" y="724075"/>
            <a:ext cx="3837000" cy="3695100"/>
          </a:xfrm>
          <a:prstGeom prst="rect">
            <a:avLst/>
          </a:prstGeom>
          <a:noFill/>
          <a:ln>
            <a:noFill/>
          </a:ln>
        </p:spPr>
        <p:txBody>
          <a:bodyPr anchorCtr="0" anchor="ctr"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40" name="Google Shape;40;p5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CH"/>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51"/>
          <p:cNvSpPr txBox="1"/>
          <p:nvPr>
            <p:ph idx="1" type="body"/>
          </p:nvPr>
        </p:nvSpPr>
        <p:spPr>
          <a:xfrm>
            <a:off x="311700" y="4230575"/>
            <a:ext cx="5998800" cy="605100"/>
          </a:xfrm>
          <a:prstGeom prst="rect">
            <a:avLst/>
          </a:prstGeom>
          <a:noFill/>
          <a:ln>
            <a:noFill/>
          </a:ln>
        </p:spPr>
        <p:txBody>
          <a:bodyPr anchorCtr="0" anchor="ctr" bIns="91425" lIns="91425" spcFirstLastPara="1" rIns="91425" wrap="square" tIns="91425">
            <a:normAutofit/>
          </a:bodyPr>
          <a:lstStyle>
            <a:lvl1pPr indent="-228600" lvl="0" marL="457200" algn="l">
              <a:lnSpc>
                <a:spcPct val="100000"/>
              </a:lnSpc>
              <a:spcBef>
                <a:spcPts val="0"/>
              </a:spcBef>
              <a:spcAft>
                <a:spcPts val="0"/>
              </a:spcAft>
              <a:buSzPts val="1800"/>
              <a:buNone/>
              <a:defRPr/>
            </a:lvl1pPr>
          </a:lstStyle>
          <a:p/>
        </p:txBody>
      </p:sp>
      <p:sp>
        <p:nvSpPr>
          <p:cNvPr id="43" name="Google Shape;43;p5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CH"/>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4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42"/>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8" name="Google Shape;8;p4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CH"/>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tinyurl.com/openedrec"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tinyurl.com/openedrec"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tinyurl.com/openedrec"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hyperlink" Target="https://sparceurope.org/what-we-do/open-education/europeannetwork-openeducation-librarians/" TargetMode="External"/><Relationship Id="rId4" Type="http://schemas.openxmlformats.org/officeDocument/2006/relationships/hyperlink" Target="https://doi.org/10.5281/zenodo.5568482" TargetMode="External"/><Relationship Id="rId5" Type="http://schemas.openxmlformats.org/officeDocument/2006/relationships/hyperlink" Target="https://sparceurope.org/" TargetMode="External"/><Relationship Id="rId6" Type="http://schemas.openxmlformats.org/officeDocument/2006/relationships/hyperlink" Target="https://creativecommons.org/licenses/by/4.0/"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hyperlink" Target="https://www.unesco.de/bildung/agenda-bildung-2030" TargetMode="External"/><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2.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2.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2.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2.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2.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doi.org/10.5281/zenodo.5568482" TargetMode="External"/><Relationship Id="rId6" Type="http://schemas.openxmlformats.org/officeDocument/2006/relationships/hyperlink" Target="https://sparceurope.org/" TargetMode="External"/><Relationship Id="rId7" Type="http://schemas.openxmlformats.org/officeDocument/2006/relationships/hyperlink" Target="https://creativecommons.org/licenses/by/4.0/"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 Id="rId3" Type="http://schemas.openxmlformats.org/officeDocument/2006/relationships/image" Target="../media/image2.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 Id="rId3" Type="http://schemas.openxmlformats.org/officeDocument/2006/relationships/image" Target="../media/image2.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 Id="rId3" Type="http://schemas.openxmlformats.org/officeDocument/2006/relationships/image" Target="../media/image2.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 Id="rId3" Type="http://schemas.openxmlformats.org/officeDocument/2006/relationships/image" Target="../media/image2.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 Id="rId3" Type="http://schemas.openxmlformats.org/officeDocument/2006/relationships/image" Target="../media/image2.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 Id="rId3" Type="http://schemas.openxmlformats.org/officeDocument/2006/relationships/image" Target="../media/image2.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 Id="rId3" Type="http://schemas.openxmlformats.org/officeDocument/2006/relationships/image" Target="../media/image2.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Relationship Id="rId3" Type="http://schemas.openxmlformats.org/officeDocument/2006/relationships/image" Target="../media/image2.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Relationship Id="rId3" Type="http://schemas.openxmlformats.org/officeDocument/2006/relationships/image" Target="../media/image2.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Relationship Id="rId3" Type="http://schemas.openxmlformats.org/officeDocument/2006/relationships/image" Target="../media/image2.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 Id="rId3" Type="http://schemas.openxmlformats.org/officeDocument/2006/relationships/image" Target="../media/image2.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 Id="rId3" Type="http://schemas.openxmlformats.org/officeDocument/2006/relationships/image" Target="../media/image2.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xml"/><Relationship Id="rId3" Type="http://schemas.openxmlformats.org/officeDocument/2006/relationships/image" Target="../media/image2.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Relationship Id="rId3" Type="http://schemas.openxmlformats.org/officeDocument/2006/relationships/image" Target="../media/image2.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xml"/><Relationship Id="rId3" Type="http://schemas.openxmlformats.org/officeDocument/2006/relationships/image" Target="../media/image2.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xml"/><Relationship Id="rId3" Type="http://schemas.openxmlformats.org/officeDocument/2006/relationships/image" Target="../media/image2.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 Id="rId3" Type="http://schemas.openxmlformats.org/officeDocument/2006/relationships/image" Target="../media/image2.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xml"/><Relationship Id="rId3" Type="http://schemas.openxmlformats.org/officeDocument/2006/relationships/image" Target="../media/image2.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xml"/><Relationship Id="rId3" Type="http://schemas.openxmlformats.org/officeDocument/2006/relationships/image" Target="../media/image2.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xml"/><Relationship Id="rId3" Type="http://schemas.openxmlformats.org/officeDocument/2006/relationships/image" Target="../media/image2.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xml"/><Relationship Id="rId3" Type="http://schemas.openxmlformats.org/officeDocument/2006/relationships/image" Target="../media/image1.png"/><Relationship Id="rId4" Type="http://schemas.openxmlformats.org/officeDocument/2006/relationships/image" Target="../media/image2.png"/><Relationship Id="rId11" Type="http://schemas.openxmlformats.org/officeDocument/2006/relationships/hyperlink" Target="https://creativecommons.org/licenses/by/4.0/" TargetMode="External"/><Relationship Id="rId10" Type="http://schemas.openxmlformats.org/officeDocument/2006/relationships/hyperlink" Target="https://sparceurope.org/what-we-do/open-education/europeannetwork-openeducation-librarians/" TargetMode="External"/><Relationship Id="rId12" Type="http://schemas.openxmlformats.org/officeDocument/2006/relationships/hyperlink" Target="https://creativecommons.org/licenses/by/4.0/" TargetMode="External"/><Relationship Id="rId9" Type="http://schemas.openxmlformats.org/officeDocument/2006/relationships/hyperlink" Target="https://sparceurope.org/" TargetMode="External"/><Relationship Id="rId5" Type="http://schemas.openxmlformats.org/officeDocument/2006/relationships/image" Target="../media/image3.png"/><Relationship Id="rId6" Type="http://schemas.openxmlformats.org/officeDocument/2006/relationships/image" Target="../media/image7.png"/><Relationship Id="rId7" Type="http://schemas.openxmlformats.org/officeDocument/2006/relationships/hyperlink" Target="https://doi.org/10.5281/zenodo.5568482" TargetMode="External"/><Relationship Id="rId8" Type="http://schemas.openxmlformats.org/officeDocument/2006/relationships/hyperlink" Target="https://sparceurope.org/"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hyperlink" Target="https://tinyurl.com/openedrec" TargetMode="External"/><Relationship Id="rId4" Type="http://schemas.openxmlformats.org/officeDocument/2006/relationships/image" Target="../media/image2.png"/><Relationship Id="rId5"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53" name="Shape 53"/>
        <p:cNvGrpSpPr/>
        <p:nvPr/>
      </p:nvGrpSpPr>
      <p:grpSpPr>
        <a:xfrm>
          <a:off x="0" y="0"/>
          <a:ext cx="0" cy="0"/>
          <a:chOff x="0" y="0"/>
          <a:chExt cx="0" cy="0"/>
        </a:xfrm>
      </p:grpSpPr>
      <p:sp>
        <p:nvSpPr>
          <p:cNvPr id="54" name="Google Shape;54;p1"/>
          <p:cNvSpPr txBox="1"/>
          <p:nvPr/>
        </p:nvSpPr>
        <p:spPr>
          <a:xfrm>
            <a:off x="4479788" y="439816"/>
            <a:ext cx="3963900" cy="1601100"/>
          </a:xfrm>
          <a:prstGeom prst="rect">
            <a:avLst/>
          </a:prstGeom>
          <a:noFill/>
          <a:ln>
            <a:noFill/>
          </a:ln>
        </p:spPr>
        <p:txBody>
          <a:bodyPr anchorCtr="0" anchor="t" bIns="91525" lIns="91525" spcFirstLastPara="1" rIns="91525" wrap="square" tIns="91525">
            <a:spAutoFit/>
          </a:bodyPr>
          <a:lstStyle/>
          <a:p>
            <a:pPr indent="0" lvl="0" marL="0" marR="0" rtl="0" algn="l">
              <a:lnSpc>
                <a:spcPct val="100000"/>
              </a:lnSpc>
              <a:spcBef>
                <a:spcPts val="0"/>
              </a:spcBef>
              <a:spcAft>
                <a:spcPts val="0"/>
              </a:spcAft>
              <a:buClr>
                <a:srgbClr val="000000"/>
              </a:buClr>
              <a:buSzPts val="4600"/>
              <a:buFont typeface="Arial"/>
              <a:buNone/>
            </a:pPr>
            <a:r>
              <a:rPr b="1" i="0" lang="de-CH" sz="4600" u="none" cap="none" strike="noStrike">
                <a:solidFill>
                  <a:srgbClr val="004993"/>
                </a:solidFill>
                <a:latin typeface="Open Sans"/>
                <a:ea typeface="Open Sans"/>
                <a:cs typeface="Open Sans"/>
                <a:sym typeface="Open Sans"/>
              </a:rPr>
              <a:t>EIN ENOEL  </a:t>
            </a:r>
            <a:endParaRPr b="1" i="0" sz="4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600"/>
              <a:buFont typeface="Arial"/>
              <a:buNone/>
            </a:pPr>
            <a:r>
              <a:rPr b="1" i="0" lang="de-CH" sz="4600" u="none" cap="none" strike="noStrike">
                <a:solidFill>
                  <a:srgbClr val="004993"/>
                </a:solidFill>
                <a:latin typeface="Open Sans"/>
                <a:ea typeface="Open Sans"/>
                <a:cs typeface="Open Sans"/>
                <a:sym typeface="Open Sans"/>
              </a:rPr>
              <a:t>TOOLKIT </a:t>
            </a:r>
            <a:endParaRPr b="1" i="0" sz="4600" u="none" cap="none" strike="noStrike">
              <a:solidFill>
                <a:srgbClr val="004993"/>
              </a:solidFill>
              <a:latin typeface="Open Sans"/>
              <a:ea typeface="Open Sans"/>
              <a:cs typeface="Open Sans"/>
              <a:sym typeface="Open Sans"/>
            </a:endParaRPr>
          </a:p>
        </p:txBody>
      </p:sp>
      <p:sp>
        <p:nvSpPr>
          <p:cNvPr id="55" name="Google Shape;55;p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56" name="Google Shape;56;p1"/>
          <p:cNvPicPr preferRelativeResize="0"/>
          <p:nvPr/>
        </p:nvPicPr>
        <p:blipFill rotWithShape="1">
          <a:blip r:embed="rId3">
            <a:alphaModFix/>
          </a:blip>
          <a:srcRect b="0" l="0" r="0" t="0"/>
          <a:stretch/>
        </p:blipFill>
        <p:spPr>
          <a:xfrm>
            <a:off x="1594080" y="557666"/>
            <a:ext cx="2464350" cy="1870859"/>
          </a:xfrm>
          <a:prstGeom prst="rect">
            <a:avLst/>
          </a:prstGeom>
          <a:noFill/>
          <a:ln>
            <a:noFill/>
          </a:ln>
        </p:spPr>
      </p:pic>
      <p:sp>
        <p:nvSpPr>
          <p:cNvPr id="57" name="Google Shape;57;p1"/>
          <p:cNvSpPr txBox="1"/>
          <p:nvPr/>
        </p:nvSpPr>
        <p:spPr>
          <a:xfrm>
            <a:off x="2020410" y="709396"/>
            <a:ext cx="3774900" cy="1258500"/>
          </a:xfrm>
          <a:prstGeom prst="rect">
            <a:avLst/>
          </a:prstGeom>
          <a:noFill/>
          <a:ln>
            <a:noFill/>
          </a:ln>
        </p:spPr>
        <p:txBody>
          <a:bodyPr anchorCtr="0" anchor="t" bIns="112500" lIns="112500" spcFirstLastPara="1" rIns="112500" wrap="square" tIns="112500">
            <a:spAutoFit/>
          </a:bodyPr>
          <a:lstStyle/>
          <a:p>
            <a:pPr indent="0" lvl="0" marL="0" marR="0" rtl="0" algn="l">
              <a:lnSpc>
                <a:spcPct val="100000"/>
              </a:lnSpc>
              <a:spcBef>
                <a:spcPts val="0"/>
              </a:spcBef>
              <a:spcAft>
                <a:spcPts val="0"/>
              </a:spcAft>
              <a:buClr>
                <a:srgbClr val="000000"/>
              </a:buClr>
              <a:buSzPts val="3900"/>
              <a:buFont typeface="Arial"/>
              <a:buNone/>
            </a:pPr>
            <a:r>
              <a:rPr b="1" i="0" lang="de-CH" sz="3900" u="none" cap="none" strike="noStrike">
                <a:solidFill>
                  <a:schemeClr val="lt1"/>
                </a:solidFill>
                <a:latin typeface="Open Sans"/>
                <a:ea typeface="Open Sans"/>
                <a:cs typeface="Open Sans"/>
                <a:sym typeface="Open Sans"/>
              </a:rPr>
              <a:t>OER</a:t>
            </a:r>
            <a:endParaRPr b="1" i="0" sz="39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800"/>
              <a:buFont typeface="Arial"/>
              <a:buNone/>
            </a:pPr>
            <a:r>
              <a:rPr b="0" i="0" lang="de-CH" sz="2800" u="none" cap="none" strike="noStrike">
                <a:solidFill>
                  <a:schemeClr val="lt1"/>
                </a:solidFill>
                <a:latin typeface="Open Sans"/>
                <a:ea typeface="Open Sans"/>
                <a:cs typeface="Open Sans"/>
                <a:sym typeface="Open Sans"/>
              </a:rPr>
              <a:t>BASIC</a:t>
            </a:r>
            <a:endParaRPr b="0" i="0" sz="2800" u="none" cap="none" strike="noStrike">
              <a:solidFill>
                <a:schemeClr val="lt1"/>
              </a:solidFill>
              <a:latin typeface="Open Sans"/>
              <a:ea typeface="Open Sans"/>
              <a:cs typeface="Open Sans"/>
              <a:sym typeface="Open Sans"/>
            </a:endParaRPr>
          </a:p>
        </p:txBody>
      </p:sp>
      <p:cxnSp>
        <p:nvCxnSpPr>
          <p:cNvPr id="58" name="Google Shape;58;p1"/>
          <p:cNvCxnSpPr/>
          <p:nvPr/>
        </p:nvCxnSpPr>
        <p:spPr>
          <a:xfrm>
            <a:off x="-600" y="4519173"/>
            <a:ext cx="9162300" cy="6900"/>
          </a:xfrm>
          <a:prstGeom prst="straightConnector1">
            <a:avLst/>
          </a:prstGeom>
          <a:noFill/>
          <a:ln cap="flat" cmpd="sng" w="9525">
            <a:solidFill>
              <a:srgbClr val="004993"/>
            </a:solidFill>
            <a:prstDash val="solid"/>
            <a:round/>
            <a:headEnd len="sm" w="sm" type="none"/>
            <a:tailEnd len="sm" w="sm" type="none"/>
          </a:ln>
        </p:spPr>
      </p:cxnSp>
      <p:pic>
        <p:nvPicPr>
          <p:cNvPr id="59" name="Google Shape;59;p1"/>
          <p:cNvPicPr preferRelativeResize="0"/>
          <p:nvPr/>
        </p:nvPicPr>
        <p:blipFill rotWithShape="1">
          <a:blip r:embed="rId4">
            <a:alphaModFix/>
          </a:blip>
          <a:srcRect b="0" l="0" r="0" t="0"/>
          <a:stretch/>
        </p:blipFill>
        <p:spPr>
          <a:xfrm>
            <a:off x="149258" y="4670910"/>
            <a:ext cx="1062458" cy="371741"/>
          </a:xfrm>
          <a:prstGeom prst="rect">
            <a:avLst/>
          </a:prstGeom>
          <a:noFill/>
          <a:ln>
            <a:noFill/>
          </a:ln>
        </p:spPr>
      </p:pic>
      <p:sp>
        <p:nvSpPr>
          <p:cNvPr id="60" name="Google Shape;60;p1"/>
          <p:cNvSpPr txBox="1"/>
          <p:nvPr/>
        </p:nvSpPr>
        <p:spPr>
          <a:xfrm>
            <a:off x="387480" y="3143498"/>
            <a:ext cx="8386200" cy="1046612"/>
          </a:xfrm>
          <a:prstGeom prst="rect">
            <a:avLst/>
          </a:prstGeom>
          <a:noFill/>
          <a:ln>
            <a:noFill/>
          </a:ln>
        </p:spPr>
        <p:txBody>
          <a:bodyPr anchorCtr="0" anchor="t" bIns="91525" lIns="91525" spcFirstLastPara="1" rIns="91525" wrap="square" tIns="91525">
            <a:spAutoFit/>
          </a:bodyPr>
          <a:lstStyle/>
          <a:p>
            <a:pPr indent="0" lvl="0" marL="0" marR="0" rtl="0" algn="ctr">
              <a:lnSpc>
                <a:spcPct val="100000"/>
              </a:lnSpc>
              <a:spcBef>
                <a:spcPts val="0"/>
              </a:spcBef>
              <a:spcAft>
                <a:spcPts val="0"/>
              </a:spcAft>
              <a:buClr>
                <a:srgbClr val="000000"/>
              </a:buClr>
              <a:buSzPts val="3700"/>
              <a:buFont typeface="Arial"/>
              <a:buNone/>
            </a:pPr>
            <a:r>
              <a:rPr b="1" i="0" lang="de-CH" sz="2800" u="none" cap="none" strike="noStrike">
                <a:solidFill>
                  <a:srgbClr val="004993"/>
                </a:solidFill>
                <a:latin typeface="Open Sans"/>
                <a:ea typeface="Open Sans"/>
                <a:cs typeface="Open Sans"/>
                <a:sym typeface="Open Sans"/>
              </a:rPr>
              <a:t>Nutzen Sie die Templates, um für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3700"/>
              <a:buFont typeface="Arial"/>
              <a:buNone/>
            </a:pPr>
            <a:r>
              <a:rPr b="1" i="0" lang="de-CH" sz="2800" u="none" cap="none" strike="noStrike">
                <a:solidFill>
                  <a:srgbClr val="004993"/>
                </a:solidFill>
                <a:latin typeface="Open Sans"/>
                <a:ea typeface="Open Sans"/>
                <a:cs typeface="Open Sans"/>
                <a:sym typeface="Open Sans"/>
              </a:rPr>
              <a:t>Open Education zu werben</a:t>
            </a:r>
            <a:endParaRPr b="1" i="0" sz="2800" u="none" cap="none" strike="noStrike">
              <a:solidFill>
                <a:srgbClr val="004993"/>
              </a:solidFill>
              <a:latin typeface="Open Sans"/>
              <a:ea typeface="Open Sans"/>
              <a:cs typeface="Open Sans"/>
              <a:sym typeface="Open Sans"/>
            </a:endParaRPr>
          </a:p>
        </p:txBody>
      </p:sp>
      <p:pic>
        <p:nvPicPr>
          <p:cNvPr id="61" name="Google Shape;61;p1"/>
          <p:cNvPicPr preferRelativeResize="0"/>
          <p:nvPr/>
        </p:nvPicPr>
        <p:blipFill rotWithShape="1">
          <a:blip r:embed="rId5">
            <a:alphaModFix/>
          </a:blip>
          <a:srcRect b="0" l="0" r="0" t="0"/>
          <a:stretch/>
        </p:blipFill>
        <p:spPr>
          <a:xfrm>
            <a:off x="7598730" y="4629382"/>
            <a:ext cx="1376119" cy="401190"/>
          </a:xfrm>
          <a:prstGeom prst="rect">
            <a:avLst/>
          </a:prstGeom>
          <a:noFill/>
          <a:ln>
            <a:noFill/>
          </a:ln>
        </p:spPr>
      </p:pic>
      <p:pic>
        <p:nvPicPr>
          <p:cNvPr id="62" name="Google Shape;62;p1"/>
          <p:cNvPicPr preferRelativeResize="0"/>
          <p:nvPr/>
        </p:nvPicPr>
        <p:blipFill rotWithShape="1">
          <a:blip r:embed="rId6">
            <a:alphaModFix/>
          </a:blip>
          <a:srcRect b="0" l="0" r="0" t="0"/>
          <a:stretch/>
        </p:blipFill>
        <p:spPr>
          <a:xfrm>
            <a:off x="6795810" y="4618954"/>
            <a:ext cx="713236" cy="40119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50" name="Shape 150"/>
        <p:cNvGrpSpPr/>
        <p:nvPr/>
      </p:nvGrpSpPr>
      <p:grpSpPr>
        <a:xfrm>
          <a:off x="0" y="0"/>
          <a:ext cx="0" cy="0"/>
          <a:chOff x="0" y="0"/>
          <a:chExt cx="0" cy="0"/>
        </a:xfrm>
      </p:grpSpPr>
      <p:sp>
        <p:nvSpPr>
          <p:cNvPr id="151" name="Google Shape;151;p9"/>
          <p:cNvSpPr txBox="1"/>
          <p:nvPr/>
        </p:nvSpPr>
        <p:spPr>
          <a:xfrm>
            <a:off x="2513350" y="290150"/>
            <a:ext cx="5917800" cy="1169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de-CH" sz="3200" u="none" cap="none" strike="noStrike">
                <a:solidFill>
                  <a:srgbClr val="004993"/>
                </a:solidFill>
                <a:latin typeface="Open Sans"/>
                <a:ea typeface="Open Sans"/>
                <a:cs typeface="Open Sans"/>
                <a:sym typeface="Open Sans"/>
              </a:rPr>
              <a:t>Open Educational Resources (OER) sollten:</a:t>
            </a:r>
            <a:endParaRPr b="1" i="0" sz="3200" u="none" cap="none" strike="noStrike">
              <a:solidFill>
                <a:srgbClr val="004993"/>
              </a:solidFill>
              <a:latin typeface="Open Sans"/>
              <a:ea typeface="Open Sans"/>
              <a:cs typeface="Open Sans"/>
              <a:sym typeface="Open Sans"/>
            </a:endParaRPr>
          </a:p>
        </p:txBody>
      </p:sp>
      <p:sp>
        <p:nvSpPr>
          <p:cNvPr id="152" name="Google Shape;152;p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3" name="Google Shape;153;p9"/>
          <p:cNvSpPr txBox="1"/>
          <p:nvPr/>
        </p:nvSpPr>
        <p:spPr>
          <a:xfrm>
            <a:off x="2507700" y="1779375"/>
            <a:ext cx="5527800" cy="1277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0" i="0" lang="de-CH" sz="1800" u="none" cap="none" strike="noStrike">
                <a:solidFill>
                  <a:srgbClr val="004993"/>
                </a:solidFill>
                <a:latin typeface="Open Sans"/>
                <a:ea typeface="Open Sans"/>
                <a:cs typeface="Open Sans"/>
                <a:sym typeface="Open Sans"/>
              </a:rPr>
              <a:t>«</a:t>
            </a:r>
            <a:r>
              <a:rPr b="0" i="0" lang="de-CH" sz="2000" u="none" cap="none" strike="noStrike">
                <a:solidFill>
                  <a:srgbClr val="004993"/>
                </a:solidFill>
                <a:latin typeface="Open Sans"/>
                <a:ea typeface="Open Sans"/>
                <a:cs typeface="Open Sans"/>
                <a:sym typeface="Open Sans"/>
              </a:rPr>
              <a:t>… </a:t>
            </a:r>
            <a:r>
              <a:rPr b="0" i="0" lang="de-CH" sz="1800" u="none" cap="none" strike="noStrike">
                <a:solidFill>
                  <a:srgbClr val="004993"/>
                </a:solidFill>
                <a:latin typeface="Open Sans"/>
                <a:ea typeface="Open Sans"/>
                <a:cs typeface="Open Sans"/>
                <a:sym typeface="Open Sans"/>
              </a:rPr>
              <a:t>zugänglich sein, u.a. auch für Menschen mit Behinderungen und Menschen aus marginalisierten oder benachteiligten Gruppen."</a:t>
            </a:r>
            <a:endParaRPr b="0" i="0" sz="2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t/>
            </a:r>
            <a:endParaRPr b="0" i="0" sz="1500" u="none" cap="none" strike="noStrike">
              <a:solidFill>
                <a:srgbClr val="000000"/>
              </a:solidFill>
              <a:latin typeface="Arial"/>
              <a:ea typeface="Arial"/>
              <a:cs typeface="Arial"/>
              <a:sym typeface="Arial"/>
            </a:endParaRPr>
          </a:p>
        </p:txBody>
      </p:sp>
      <p:pic>
        <p:nvPicPr>
          <p:cNvPr id="154" name="Google Shape;154;p9"/>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cxnSp>
        <p:nvCxnSpPr>
          <p:cNvPr id="155" name="Google Shape;155;p9"/>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156" name="Google Shape;156;p9"/>
          <p:cNvPicPr preferRelativeResize="0"/>
          <p:nvPr/>
        </p:nvPicPr>
        <p:blipFill rotWithShape="1">
          <a:blip r:embed="rId4">
            <a:alphaModFix/>
          </a:blip>
          <a:srcRect b="0" l="0" r="0" t="0"/>
          <a:stretch/>
        </p:blipFill>
        <p:spPr>
          <a:xfrm>
            <a:off x="192058" y="207375"/>
            <a:ext cx="1711881" cy="1299601"/>
          </a:xfrm>
          <a:prstGeom prst="rect">
            <a:avLst/>
          </a:prstGeom>
          <a:noFill/>
          <a:ln>
            <a:noFill/>
          </a:ln>
        </p:spPr>
      </p:pic>
      <p:sp>
        <p:nvSpPr>
          <p:cNvPr id="157" name="Google Shape;157;p9"/>
          <p:cNvSpPr txBox="1"/>
          <p:nvPr/>
        </p:nvSpPr>
        <p:spPr>
          <a:xfrm>
            <a:off x="499699" y="259250"/>
            <a:ext cx="16350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de-CH" sz="2300" u="none" cap="none" strike="noStrike">
                <a:solidFill>
                  <a:srgbClr val="FFFFFF"/>
                </a:solidFill>
                <a:latin typeface="Open Sans"/>
                <a:ea typeface="Open Sans"/>
                <a:cs typeface="Open Sans"/>
                <a:sym typeface="Open Sans"/>
              </a:rPr>
              <a:t>OER</a:t>
            </a:r>
            <a:endParaRPr b="1" i="0" sz="23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de-CH" sz="1700" u="none" cap="none" strike="noStrike">
                <a:solidFill>
                  <a:srgbClr val="FFFFFF"/>
                </a:solidFill>
                <a:latin typeface="Open Sans"/>
                <a:ea typeface="Open Sans"/>
                <a:cs typeface="Open Sans"/>
                <a:sym typeface="Open Sans"/>
              </a:rPr>
              <a:t>BASIC</a:t>
            </a:r>
            <a:endParaRPr b="0" i="0" sz="1700" u="none" cap="none" strike="noStrike">
              <a:solidFill>
                <a:srgbClr val="FFFFFF"/>
              </a:solidFill>
              <a:latin typeface="Open Sans"/>
              <a:ea typeface="Open Sans"/>
              <a:cs typeface="Open Sans"/>
              <a:sym typeface="Open Sans"/>
            </a:endParaRPr>
          </a:p>
        </p:txBody>
      </p:sp>
      <p:sp>
        <p:nvSpPr>
          <p:cNvPr id="158" name="Google Shape;158;p9"/>
          <p:cNvSpPr txBox="1"/>
          <p:nvPr/>
        </p:nvSpPr>
        <p:spPr>
          <a:xfrm>
            <a:off x="2507700" y="3972450"/>
            <a:ext cx="7277400" cy="600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de-CH" sz="1300" u="none" cap="none" strike="noStrike">
                <a:solidFill>
                  <a:srgbClr val="45BEDF"/>
                </a:solidFill>
                <a:latin typeface="Open Sans"/>
                <a:ea typeface="Open Sans"/>
                <a:cs typeface="Open Sans"/>
                <a:sym typeface="Open Sans"/>
              </a:rPr>
              <a:t>From the UNESCO Recommendation on Open Educational Resources</a:t>
            </a:r>
            <a:endParaRPr b="1" i="0" sz="13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de-CH" sz="1400" u="sng" cap="none" strike="noStrike">
                <a:solidFill>
                  <a:schemeClr val="hlink"/>
                </a:solidFill>
                <a:latin typeface="Open Sans"/>
                <a:ea typeface="Open Sans"/>
                <a:cs typeface="Open Sans"/>
                <a:sym typeface="Open Sans"/>
                <a:hlinkClick r:id="rId5"/>
              </a:rPr>
              <a:t>https://tinyurl.com/openedrec</a:t>
            </a:r>
            <a:r>
              <a:rPr b="0" i="0" lang="de-CH" sz="1400" u="none" cap="none" strike="noStrike">
                <a:solidFill>
                  <a:srgbClr val="45BEDF"/>
                </a:solidFill>
                <a:latin typeface="Open Sans"/>
                <a:ea typeface="Open Sans"/>
                <a:cs typeface="Open Sans"/>
                <a:sym typeface="Open Sans"/>
              </a:rPr>
              <a:t> </a:t>
            </a:r>
            <a:endParaRPr b="1" i="0" sz="1300" u="none" cap="none" strike="noStrike">
              <a:solidFill>
                <a:srgbClr val="45BEDF"/>
              </a:solidFill>
              <a:latin typeface="Open Sans"/>
              <a:ea typeface="Open Sans"/>
              <a:cs typeface="Open Sans"/>
              <a:sym typeface="Open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62" name="Shape 162"/>
        <p:cNvGrpSpPr/>
        <p:nvPr/>
      </p:nvGrpSpPr>
      <p:grpSpPr>
        <a:xfrm>
          <a:off x="0" y="0"/>
          <a:ext cx="0" cy="0"/>
          <a:chOff x="0" y="0"/>
          <a:chExt cx="0" cy="0"/>
        </a:xfrm>
      </p:grpSpPr>
      <p:sp>
        <p:nvSpPr>
          <p:cNvPr id="163" name="Google Shape;163;p10"/>
          <p:cNvSpPr txBox="1"/>
          <p:nvPr/>
        </p:nvSpPr>
        <p:spPr>
          <a:xfrm>
            <a:off x="2474824" y="272406"/>
            <a:ext cx="5465100" cy="1169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de-CH" sz="3200" u="none" cap="none" strike="noStrike">
                <a:solidFill>
                  <a:srgbClr val="004993"/>
                </a:solidFill>
                <a:latin typeface="Open Sans"/>
                <a:ea typeface="Open Sans"/>
                <a:cs typeface="Open Sans"/>
                <a:sym typeface="Open Sans"/>
              </a:rPr>
              <a:t>Open Educational Resources (OER) können:</a:t>
            </a:r>
            <a:endParaRPr b="1" i="0" sz="3200" u="none" cap="none" strike="noStrike">
              <a:solidFill>
                <a:srgbClr val="004993"/>
              </a:solidFill>
              <a:latin typeface="Open Sans"/>
              <a:ea typeface="Open Sans"/>
              <a:cs typeface="Open Sans"/>
              <a:sym typeface="Open Sans"/>
            </a:endParaRPr>
          </a:p>
        </p:txBody>
      </p:sp>
      <p:sp>
        <p:nvSpPr>
          <p:cNvPr id="164" name="Google Shape;164;p1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5" name="Google Shape;165;p10"/>
          <p:cNvSpPr txBox="1"/>
          <p:nvPr/>
        </p:nvSpPr>
        <p:spPr>
          <a:xfrm>
            <a:off x="2507700" y="1843198"/>
            <a:ext cx="4797300" cy="1816200"/>
          </a:xfrm>
          <a:prstGeom prst="rect">
            <a:avLst/>
          </a:prstGeom>
          <a:noFill/>
          <a:ln>
            <a:noFill/>
          </a:ln>
        </p:spPr>
        <p:txBody>
          <a:bodyPr anchorCtr="0" anchor="t" bIns="91425" lIns="91425" spcFirstLastPara="1" rIns="91425" wrap="square" tIns="91425">
            <a:spAutoFit/>
          </a:bodyPr>
          <a:lstStyle/>
          <a:p>
            <a:pPr indent="0" lvl="0" marL="0" marR="0" rtl="0" algn="l">
              <a:lnSpc>
                <a:spcPct val="114999"/>
              </a:lnSpc>
              <a:spcBef>
                <a:spcPts val="0"/>
              </a:spcBef>
              <a:spcAft>
                <a:spcPts val="0"/>
              </a:spcAft>
              <a:buClr>
                <a:srgbClr val="000000"/>
              </a:buClr>
              <a:buSzPts val="1600"/>
              <a:buFont typeface="Arial"/>
              <a:buNone/>
            </a:pPr>
            <a:r>
              <a:rPr b="0" i="0" lang="de-CH" sz="1600" u="none" cap="none" strike="noStrike">
                <a:solidFill>
                  <a:srgbClr val="004993"/>
                </a:solidFill>
                <a:latin typeface="Open Sans"/>
                <a:ea typeface="Open Sans"/>
                <a:cs typeface="Open Sans"/>
                <a:sym typeface="Open Sans"/>
              </a:rPr>
              <a:t>«… dazu beitragen, individuellen Lernbedürfnissen gerecht zu werden, Geschlechtergleichheit effektiv zu fördern und Anreize für innovative pädagogische, didaktische</a:t>
            </a:r>
            <a:endParaRPr b="0" i="0" sz="1400" u="none" cap="none" strike="noStrike">
              <a:solidFill>
                <a:srgbClr val="000000"/>
              </a:solidFill>
              <a:latin typeface="Arial"/>
              <a:ea typeface="Arial"/>
              <a:cs typeface="Arial"/>
              <a:sym typeface="Arial"/>
            </a:endParaRPr>
          </a:p>
          <a:p>
            <a:pPr indent="0" lvl="0" marL="0" marR="0" rtl="0" algn="l">
              <a:lnSpc>
                <a:spcPct val="114999"/>
              </a:lnSpc>
              <a:spcBef>
                <a:spcPts val="0"/>
              </a:spcBef>
              <a:spcAft>
                <a:spcPts val="0"/>
              </a:spcAft>
              <a:buClr>
                <a:srgbClr val="000000"/>
              </a:buClr>
              <a:buSzPts val="1600"/>
              <a:buFont typeface="Arial"/>
              <a:buNone/>
            </a:pPr>
            <a:r>
              <a:rPr b="0" i="0" lang="de-CH" sz="1600" u="none" cap="none" strike="noStrike">
                <a:solidFill>
                  <a:srgbClr val="004993"/>
                </a:solidFill>
                <a:latin typeface="Open Sans"/>
                <a:ea typeface="Open Sans"/>
                <a:cs typeface="Open Sans"/>
                <a:sym typeface="Open Sans"/>
              </a:rPr>
              <a:t>und methodische Ansätze bieten."</a:t>
            </a:r>
            <a:endParaRPr b="0" i="0" sz="2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66" name="Google Shape;166;p1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cxnSp>
        <p:nvCxnSpPr>
          <p:cNvPr id="167" name="Google Shape;167;p1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168" name="Google Shape;168;p10"/>
          <p:cNvPicPr preferRelativeResize="0"/>
          <p:nvPr/>
        </p:nvPicPr>
        <p:blipFill rotWithShape="1">
          <a:blip r:embed="rId4">
            <a:alphaModFix/>
          </a:blip>
          <a:srcRect b="0" l="0" r="0" t="0"/>
          <a:stretch/>
        </p:blipFill>
        <p:spPr>
          <a:xfrm>
            <a:off x="192058" y="207375"/>
            <a:ext cx="1711881" cy="1299601"/>
          </a:xfrm>
          <a:prstGeom prst="rect">
            <a:avLst/>
          </a:prstGeom>
          <a:noFill/>
          <a:ln>
            <a:noFill/>
          </a:ln>
        </p:spPr>
      </p:pic>
      <p:sp>
        <p:nvSpPr>
          <p:cNvPr id="169" name="Google Shape;169;p10"/>
          <p:cNvSpPr txBox="1"/>
          <p:nvPr/>
        </p:nvSpPr>
        <p:spPr>
          <a:xfrm>
            <a:off x="499699" y="259250"/>
            <a:ext cx="16350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de-CH" sz="2300" u="none" cap="none" strike="noStrike">
                <a:solidFill>
                  <a:srgbClr val="FFFFFF"/>
                </a:solidFill>
                <a:latin typeface="Open Sans"/>
                <a:ea typeface="Open Sans"/>
                <a:cs typeface="Open Sans"/>
                <a:sym typeface="Open Sans"/>
              </a:rPr>
              <a:t>OER</a:t>
            </a:r>
            <a:endParaRPr b="1" i="0" sz="23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de-CH" sz="1700" u="none" cap="none" strike="noStrike">
                <a:solidFill>
                  <a:srgbClr val="FFFFFF"/>
                </a:solidFill>
                <a:latin typeface="Open Sans"/>
                <a:ea typeface="Open Sans"/>
                <a:cs typeface="Open Sans"/>
                <a:sym typeface="Open Sans"/>
              </a:rPr>
              <a:t>BASIC</a:t>
            </a:r>
            <a:endParaRPr b="0" i="0" sz="1700" u="none" cap="none" strike="noStrike">
              <a:solidFill>
                <a:srgbClr val="FFFFFF"/>
              </a:solidFill>
              <a:latin typeface="Open Sans"/>
              <a:ea typeface="Open Sans"/>
              <a:cs typeface="Open Sans"/>
              <a:sym typeface="Open Sans"/>
            </a:endParaRPr>
          </a:p>
        </p:txBody>
      </p:sp>
      <p:sp>
        <p:nvSpPr>
          <p:cNvPr id="170" name="Google Shape;170;p10"/>
          <p:cNvSpPr txBox="1"/>
          <p:nvPr/>
        </p:nvSpPr>
        <p:spPr>
          <a:xfrm>
            <a:off x="2507700" y="3972450"/>
            <a:ext cx="7277400" cy="600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de-CH" sz="1300" u="none" cap="none" strike="noStrike">
                <a:solidFill>
                  <a:srgbClr val="45BEDF"/>
                </a:solidFill>
                <a:latin typeface="Open Sans"/>
                <a:ea typeface="Open Sans"/>
                <a:cs typeface="Open Sans"/>
                <a:sym typeface="Open Sans"/>
              </a:rPr>
              <a:t>From the UNESCO Recommendation on Open Educational Resources</a:t>
            </a:r>
            <a:endParaRPr b="1" i="0" sz="13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de-CH" sz="1400" u="sng" cap="none" strike="noStrike">
                <a:solidFill>
                  <a:schemeClr val="hlink"/>
                </a:solidFill>
                <a:latin typeface="Open Sans"/>
                <a:ea typeface="Open Sans"/>
                <a:cs typeface="Open Sans"/>
                <a:sym typeface="Open Sans"/>
                <a:hlinkClick r:id="rId5"/>
              </a:rPr>
              <a:t>https://tinyurl.com/openedrec</a:t>
            </a:r>
            <a:r>
              <a:rPr b="0" i="0" lang="de-CH" sz="1400" u="none" cap="none" strike="noStrike">
                <a:solidFill>
                  <a:srgbClr val="45BEDF"/>
                </a:solidFill>
                <a:latin typeface="Open Sans"/>
                <a:ea typeface="Open Sans"/>
                <a:cs typeface="Open Sans"/>
                <a:sym typeface="Open Sans"/>
              </a:rPr>
              <a:t> </a:t>
            </a:r>
            <a:endParaRPr b="1" i="0" sz="1300" u="none" cap="none" strike="noStrike">
              <a:solidFill>
                <a:srgbClr val="45BEDF"/>
              </a:solidFill>
              <a:latin typeface="Open Sans"/>
              <a:ea typeface="Open Sans"/>
              <a:cs typeface="Open Sans"/>
              <a:sym typeface="Open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74" name="Shape 174"/>
        <p:cNvGrpSpPr/>
        <p:nvPr/>
      </p:nvGrpSpPr>
      <p:grpSpPr>
        <a:xfrm>
          <a:off x="0" y="0"/>
          <a:ext cx="0" cy="0"/>
          <a:chOff x="0" y="0"/>
          <a:chExt cx="0" cy="0"/>
        </a:xfrm>
      </p:grpSpPr>
      <p:sp>
        <p:nvSpPr>
          <p:cNvPr id="175" name="Google Shape;175;p11"/>
          <p:cNvSpPr txBox="1"/>
          <p:nvPr/>
        </p:nvSpPr>
        <p:spPr>
          <a:xfrm>
            <a:off x="2519000" y="54975"/>
            <a:ext cx="5968800" cy="1662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de-CH" sz="2400" u="none" cap="none" strike="noStrike">
                <a:solidFill>
                  <a:srgbClr val="004993"/>
                </a:solidFill>
                <a:latin typeface="Open Sans"/>
                <a:ea typeface="Open Sans"/>
                <a:cs typeface="Open Sans"/>
                <a:sym typeface="Open Sans"/>
              </a:rPr>
              <a:t>Open Education </a:t>
            </a:r>
            <a:r>
              <a:rPr b="1" i="0" lang="de-CH" sz="2400" u="none" cap="none" strike="noStrike">
                <a:solidFill>
                  <a:srgbClr val="45BEDF"/>
                </a:solidFill>
                <a:latin typeface="Open Sans"/>
                <a:ea typeface="Open Sans"/>
                <a:cs typeface="Open Sans"/>
                <a:sym typeface="Open Sans"/>
              </a:rPr>
              <a:t>= </a:t>
            </a:r>
            <a:r>
              <a:rPr b="1" i="0" lang="de-CH" sz="2400" u="none" cap="none" strike="noStrike">
                <a:solidFill>
                  <a:srgbClr val="004993"/>
                </a:solidFill>
                <a:latin typeface="Open Sans"/>
                <a:ea typeface="Open Sans"/>
                <a:cs typeface="Open Sans"/>
                <a:sym typeface="Open Sans"/>
              </a:rPr>
              <a:t>OER </a:t>
            </a:r>
            <a:r>
              <a:rPr b="1" i="0" lang="de-CH" sz="2400" u="none" cap="none" strike="noStrike">
                <a:solidFill>
                  <a:srgbClr val="45BEDF"/>
                </a:solidFill>
                <a:latin typeface="Open Sans"/>
                <a:ea typeface="Open Sans"/>
                <a:cs typeface="Open Sans"/>
                <a:sym typeface="Open Sans"/>
              </a:rPr>
              <a:t>+</a:t>
            </a:r>
            <a:r>
              <a:rPr b="1" i="0" lang="de-CH" sz="2400" u="none" cap="none" strike="noStrike">
                <a:solidFill>
                  <a:srgbClr val="004993"/>
                </a:solidFill>
                <a:latin typeface="Open Sans"/>
                <a:ea typeface="Open Sans"/>
                <a:cs typeface="Open Sans"/>
                <a:sym typeface="Open Sans"/>
              </a:rPr>
              <a:t> geeignete pädagogische Methoden </a:t>
            </a:r>
            <a:r>
              <a:rPr b="1" i="0" lang="de-CH" sz="2400" u="none" cap="none" strike="noStrike">
                <a:solidFill>
                  <a:srgbClr val="45BEDF"/>
                </a:solidFill>
                <a:latin typeface="Open Sans"/>
                <a:ea typeface="Open Sans"/>
                <a:cs typeface="Open Sans"/>
                <a:sym typeface="Open Sans"/>
              </a:rPr>
              <a:t>+</a:t>
            </a:r>
            <a:r>
              <a:rPr b="1" i="0" lang="de-CH" sz="2400" u="none" cap="none" strike="noStrike">
                <a:solidFill>
                  <a:srgbClr val="004993"/>
                </a:solidFill>
                <a:latin typeface="Open Sans"/>
                <a:ea typeface="Open Sans"/>
                <a:cs typeface="Open Sans"/>
                <a:sym typeface="Open Sans"/>
              </a:rPr>
              <a:t> gut konzipierte Lernziele </a:t>
            </a:r>
            <a:r>
              <a:rPr b="1" i="0" lang="de-CH" sz="2400" u="none" cap="none" strike="noStrike">
                <a:solidFill>
                  <a:srgbClr val="45BEDF"/>
                </a:solidFill>
                <a:latin typeface="Open Sans"/>
                <a:ea typeface="Open Sans"/>
                <a:cs typeface="Open Sans"/>
                <a:sym typeface="Open Sans"/>
              </a:rPr>
              <a:t>+</a:t>
            </a:r>
            <a:r>
              <a:rPr b="1" i="0" lang="de-CH" sz="2400" u="none" cap="none" strike="noStrike">
                <a:solidFill>
                  <a:srgbClr val="004993"/>
                </a:solidFill>
                <a:latin typeface="Open Sans"/>
                <a:ea typeface="Open Sans"/>
                <a:cs typeface="Open Sans"/>
                <a:sym typeface="Open Sans"/>
              </a:rPr>
              <a:t> Vielfalt der Lernaktivitäten </a:t>
            </a:r>
            <a:r>
              <a:rPr b="1" i="0" lang="de-CH" sz="2400" u="none" cap="none" strike="noStrike">
                <a:solidFill>
                  <a:srgbClr val="45BEDF"/>
                </a:solidFill>
                <a:latin typeface="Open Sans"/>
                <a:ea typeface="Open Sans"/>
                <a:cs typeface="Open Sans"/>
                <a:sym typeface="Open Sans"/>
              </a:rPr>
              <a:t>=</a:t>
            </a:r>
            <a:endParaRPr b="1" i="0" sz="2400" u="none" cap="none" strike="noStrike">
              <a:solidFill>
                <a:srgbClr val="45BEDF"/>
              </a:solidFill>
              <a:latin typeface="Open Sans"/>
              <a:ea typeface="Open Sans"/>
              <a:cs typeface="Open Sans"/>
              <a:sym typeface="Open Sans"/>
            </a:endParaRPr>
          </a:p>
        </p:txBody>
      </p:sp>
      <p:sp>
        <p:nvSpPr>
          <p:cNvPr id="176" name="Google Shape;176;p1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7" name="Google Shape;177;p11"/>
          <p:cNvSpPr txBox="1"/>
          <p:nvPr/>
        </p:nvSpPr>
        <p:spPr>
          <a:xfrm>
            <a:off x="2519000" y="1618804"/>
            <a:ext cx="5308500" cy="22518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700"/>
              <a:buFont typeface="Arial"/>
              <a:buNone/>
            </a:pPr>
            <a:r>
              <a:rPr b="0" i="0" lang="de-CH" sz="1700" u="none" cap="none" strike="noStrike">
                <a:solidFill>
                  <a:srgbClr val="004993"/>
                </a:solidFill>
                <a:latin typeface="Open Sans"/>
                <a:ea typeface="Open Sans"/>
                <a:cs typeface="Open Sans"/>
                <a:sym typeface="Open Sans"/>
              </a:rPr>
              <a:t>"breiteres Spektrum an innovativen pädagogischen Optionen bieten und kann dadurch sowohl Lehrende als auch Lernende dazu anhalten, sich als Mitglieder vielfältiger und inklusiver Wissensgesellschaften aktiver an Bildungsprozessen zu beteiligen und selbst Inhalte zu erstellen."</a:t>
            </a:r>
            <a:endParaRPr b="0" i="0" sz="1600" u="none" cap="none" strike="noStrike">
              <a:solidFill>
                <a:srgbClr val="000000"/>
              </a:solidFill>
              <a:latin typeface="Arial"/>
              <a:ea typeface="Arial"/>
              <a:cs typeface="Arial"/>
              <a:sym typeface="Arial"/>
            </a:endParaRPr>
          </a:p>
        </p:txBody>
      </p:sp>
      <p:pic>
        <p:nvPicPr>
          <p:cNvPr id="178" name="Google Shape;178;p11"/>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cxnSp>
        <p:nvCxnSpPr>
          <p:cNvPr id="179" name="Google Shape;179;p11"/>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180" name="Google Shape;180;p11"/>
          <p:cNvPicPr preferRelativeResize="0"/>
          <p:nvPr/>
        </p:nvPicPr>
        <p:blipFill rotWithShape="1">
          <a:blip r:embed="rId4">
            <a:alphaModFix/>
          </a:blip>
          <a:srcRect b="0" l="0" r="0" t="0"/>
          <a:stretch/>
        </p:blipFill>
        <p:spPr>
          <a:xfrm>
            <a:off x="192058" y="207375"/>
            <a:ext cx="1711881" cy="1299601"/>
          </a:xfrm>
          <a:prstGeom prst="rect">
            <a:avLst/>
          </a:prstGeom>
          <a:noFill/>
          <a:ln>
            <a:noFill/>
          </a:ln>
        </p:spPr>
      </p:pic>
      <p:sp>
        <p:nvSpPr>
          <p:cNvPr id="181" name="Google Shape;181;p11"/>
          <p:cNvSpPr txBox="1"/>
          <p:nvPr/>
        </p:nvSpPr>
        <p:spPr>
          <a:xfrm>
            <a:off x="499699" y="259250"/>
            <a:ext cx="16350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de-CH" sz="2300" u="none" cap="none" strike="noStrike">
                <a:solidFill>
                  <a:srgbClr val="FFFFFF"/>
                </a:solidFill>
                <a:latin typeface="Open Sans"/>
                <a:ea typeface="Open Sans"/>
                <a:cs typeface="Open Sans"/>
                <a:sym typeface="Open Sans"/>
              </a:rPr>
              <a:t>OER</a:t>
            </a:r>
            <a:endParaRPr b="1" i="0" sz="23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de-CH" sz="1700" u="none" cap="none" strike="noStrike">
                <a:solidFill>
                  <a:srgbClr val="FFFFFF"/>
                </a:solidFill>
                <a:latin typeface="Open Sans"/>
                <a:ea typeface="Open Sans"/>
                <a:cs typeface="Open Sans"/>
                <a:sym typeface="Open Sans"/>
              </a:rPr>
              <a:t>BASIC</a:t>
            </a:r>
            <a:endParaRPr b="0" i="0" sz="1700" u="none" cap="none" strike="noStrike">
              <a:solidFill>
                <a:srgbClr val="FFFFFF"/>
              </a:solidFill>
              <a:latin typeface="Open Sans"/>
              <a:ea typeface="Open Sans"/>
              <a:cs typeface="Open Sans"/>
              <a:sym typeface="Open Sans"/>
            </a:endParaRPr>
          </a:p>
        </p:txBody>
      </p:sp>
      <p:sp>
        <p:nvSpPr>
          <p:cNvPr id="182" name="Google Shape;182;p11"/>
          <p:cNvSpPr txBox="1"/>
          <p:nvPr/>
        </p:nvSpPr>
        <p:spPr>
          <a:xfrm>
            <a:off x="2507700" y="3972450"/>
            <a:ext cx="7277400" cy="600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de-CH" sz="1300" u="none" cap="none" strike="noStrike">
                <a:solidFill>
                  <a:srgbClr val="45BEDF"/>
                </a:solidFill>
                <a:latin typeface="Open Sans"/>
                <a:ea typeface="Open Sans"/>
                <a:cs typeface="Open Sans"/>
                <a:sym typeface="Open Sans"/>
              </a:rPr>
              <a:t>From the UNESCO Recommendation on Open Educational Resources</a:t>
            </a:r>
            <a:endParaRPr b="1" i="0" sz="13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de-CH" sz="1400" u="sng" cap="none" strike="noStrike">
                <a:solidFill>
                  <a:schemeClr val="hlink"/>
                </a:solidFill>
                <a:latin typeface="Open Sans"/>
                <a:ea typeface="Open Sans"/>
                <a:cs typeface="Open Sans"/>
                <a:sym typeface="Open Sans"/>
                <a:hlinkClick r:id="rId5"/>
              </a:rPr>
              <a:t>https://tinyurl.com/openedrec</a:t>
            </a:r>
            <a:r>
              <a:rPr b="0" i="0" lang="de-CH" sz="1400" u="none" cap="none" strike="noStrike">
                <a:solidFill>
                  <a:srgbClr val="45BEDF"/>
                </a:solidFill>
                <a:latin typeface="Open Sans"/>
                <a:ea typeface="Open Sans"/>
                <a:cs typeface="Open Sans"/>
                <a:sym typeface="Open Sans"/>
              </a:rPr>
              <a:t> </a:t>
            </a:r>
            <a:endParaRPr b="1" i="0" sz="1300" u="none" cap="none" strike="noStrike">
              <a:solidFill>
                <a:srgbClr val="45BEDF"/>
              </a:solidFill>
              <a:latin typeface="Open Sans"/>
              <a:ea typeface="Open Sans"/>
              <a:cs typeface="Open Sans"/>
              <a:sym typeface="Open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86" name="Shape 186"/>
        <p:cNvGrpSpPr/>
        <p:nvPr/>
      </p:nvGrpSpPr>
      <p:grpSpPr>
        <a:xfrm>
          <a:off x="0" y="0"/>
          <a:ext cx="0" cy="0"/>
          <a:chOff x="0" y="0"/>
          <a:chExt cx="0" cy="0"/>
        </a:xfrm>
      </p:grpSpPr>
      <p:sp>
        <p:nvSpPr>
          <p:cNvPr id="187" name="Google Shape;187;p12"/>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8" name="Google Shape;188;p12"/>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9" name="Google Shape;189;p12"/>
          <p:cNvSpPr txBox="1"/>
          <p:nvPr/>
        </p:nvSpPr>
        <p:spPr>
          <a:xfrm>
            <a:off x="3208575" y="278850"/>
            <a:ext cx="5445000" cy="4279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de-CH" sz="1400" u="none" cap="none" strike="noStrike">
                <a:solidFill>
                  <a:srgbClr val="004993"/>
                </a:solidFill>
                <a:latin typeface="Open Sans"/>
                <a:ea typeface="Open Sans"/>
                <a:cs typeface="Open Sans"/>
                <a:sym typeface="Open Sans"/>
              </a:rPr>
              <a:t>Dauerhafter Zugang:</a:t>
            </a:r>
            <a:r>
              <a:rPr b="0" i="0" lang="de-CH" sz="1400" u="none" cap="none" strike="noStrike">
                <a:solidFill>
                  <a:srgbClr val="004993"/>
                </a:solidFill>
                <a:latin typeface="Open Sans"/>
                <a:ea typeface="Open Sans"/>
                <a:cs typeface="Open Sans"/>
                <a:sym typeface="Open Sans"/>
              </a:rPr>
              <a:t> Die Lernenden können auch nach Abschluss ihres Kurses auf die Ressourcen zugreifen.</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de-CH" sz="1400" u="none" cap="none" strike="noStrike">
                <a:solidFill>
                  <a:srgbClr val="004993"/>
                </a:solidFill>
                <a:latin typeface="Open Sans"/>
                <a:ea typeface="Open Sans"/>
                <a:cs typeface="Open Sans"/>
                <a:sym typeface="Open Sans"/>
              </a:rPr>
              <a:t>Inklusion: </a:t>
            </a:r>
            <a:r>
              <a:rPr b="0" i="0" lang="de-CH" sz="1400" u="none" cap="none" strike="noStrike">
                <a:solidFill>
                  <a:srgbClr val="004993"/>
                </a:solidFill>
                <a:latin typeface="Open Sans"/>
                <a:ea typeface="Open Sans"/>
                <a:cs typeface="Open Sans"/>
                <a:sym typeface="Open Sans"/>
              </a:rPr>
              <a:t>OER können so angepasst werden, dass sie die Profile und Szenarien der Lernenden widerspiegeln und Inklusionsbedürfnissen gerecht werden.</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de-CH" sz="1400" u="none" cap="none" strike="noStrike">
                <a:solidFill>
                  <a:srgbClr val="004993"/>
                </a:solidFill>
                <a:latin typeface="Open Sans"/>
                <a:ea typeface="Open Sans"/>
                <a:cs typeface="Open Sans"/>
                <a:sym typeface="Open Sans"/>
              </a:rPr>
              <a:t>Diversifizierung des Lernens:</a:t>
            </a:r>
            <a:r>
              <a:rPr b="0" i="0" lang="de-CH" sz="1400" u="none" cap="none" strike="noStrike">
                <a:solidFill>
                  <a:srgbClr val="004993"/>
                </a:solidFill>
                <a:latin typeface="Open Sans"/>
                <a:ea typeface="Open Sans"/>
                <a:cs typeface="Open Sans"/>
                <a:sym typeface="Open Sans"/>
              </a:rPr>
              <a:t> OER sind an jedem Ort, zu jeder Zeit, wiederholt zugänglich - auf einer Vielzahl von Geräten und in vielen Formaten.</a:t>
            </a:r>
            <a:r>
              <a:rPr lang="de-CH">
                <a:solidFill>
                  <a:srgbClr val="004993"/>
                </a:solidFill>
                <a:latin typeface="Open Sans"/>
                <a:ea typeface="Open Sans"/>
                <a:cs typeface="Open Sans"/>
                <a:sym typeface="Open Sans"/>
              </a:rPr>
              <a:t> OER unterstützen auch nicht-formale und weniger formale Lehr- und Lernumgebungen.</a:t>
            </a:r>
            <a:endParaRPr b="0" i="0" sz="11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de-CH" sz="1400" u="none" cap="none" strike="noStrike">
                <a:solidFill>
                  <a:srgbClr val="004993"/>
                </a:solidFill>
                <a:latin typeface="Open Sans"/>
                <a:ea typeface="Open Sans"/>
                <a:cs typeface="Open Sans"/>
                <a:sym typeface="Open Sans"/>
              </a:rPr>
              <a:t>Lebenslanges Lernen: </a:t>
            </a:r>
            <a:r>
              <a:rPr b="0" i="0" lang="de-CH" sz="1400" u="none" cap="none" strike="noStrike">
                <a:solidFill>
                  <a:srgbClr val="004993"/>
                </a:solidFill>
                <a:latin typeface="Open Sans"/>
                <a:ea typeface="Open Sans"/>
                <a:cs typeface="Open Sans"/>
                <a:sym typeface="Open Sans"/>
              </a:rPr>
              <a:t>OER stehen allen Menschen jeden Alters zur Verfügung, jederzeit, wenn sie etwas lernen oder ihr Gedächtnis auffrischen wollen.</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de-CH" sz="1400" u="none" cap="none" strike="noStrike">
                <a:solidFill>
                  <a:srgbClr val="004993"/>
                </a:solidFill>
                <a:latin typeface="Open Sans"/>
                <a:ea typeface="Open Sans"/>
                <a:cs typeface="Open Sans"/>
                <a:sym typeface="Open Sans"/>
              </a:rPr>
              <a:t>Kosten sparen: </a:t>
            </a:r>
            <a:r>
              <a:rPr b="0" i="0" lang="de-CH" sz="1400" u="none" cap="none" strike="noStrike">
                <a:solidFill>
                  <a:srgbClr val="004993"/>
                </a:solidFill>
                <a:latin typeface="Open Sans"/>
                <a:ea typeface="Open Sans"/>
                <a:cs typeface="Open Sans"/>
                <a:sym typeface="Open Sans"/>
              </a:rPr>
              <a:t>Hohe Preise können Lernende dazu verleiten, ältere Versionen von Publikationen zu verwenden; mit OER ist das kein Problem.</a:t>
            </a:r>
            <a:endParaRPr b="0" i="0" sz="1400" u="none" cap="none" strike="noStrike">
              <a:solidFill>
                <a:srgbClr val="000000"/>
              </a:solidFill>
              <a:latin typeface="Arial"/>
              <a:ea typeface="Arial"/>
              <a:cs typeface="Arial"/>
              <a:sym typeface="Arial"/>
            </a:endParaRPr>
          </a:p>
        </p:txBody>
      </p:sp>
      <p:sp>
        <p:nvSpPr>
          <p:cNvPr id="190" name="Google Shape;190;p12"/>
          <p:cNvSpPr/>
          <p:nvPr/>
        </p:nvSpPr>
        <p:spPr>
          <a:xfrm>
            <a:off x="1328900" y="142642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191" name="Google Shape;191;p12"/>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192" name="Google Shape;192;p12"/>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193" name="Google Shape;193;p12"/>
          <p:cNvSpPr txBox="1"/>
          <p:nvPr/>
        </p:nvSpPr>
        <p:spPr>
          <a:xfrm>
            <a:off x="192049" y="1507958"/>
            <a:ext cx="23319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de-CH" sz="2700">
                <a:solidFill>
                  <a:schemeClr val="lt1"/>
                </a:solidFill>
                <a:latin typeface="Open Sans"/>
                <a:ea typeface="Open Sans"/>
                <a:cs typeface="Open Sans"/>
                <a:sym typeface="Open Sans"/>
              </a:rPr>
              <a:t>Vorteile der offenen Bildung für</a:t>
            </a:r>
            <a:r>
              <a:rPr b="1" i="0" lang="de-CH" sz="2700" u="none" cap="none" strike="noStrike">
                <a:solidFill>
                  <a:schemeClr val="lt1"/>
                </a:solidFill>
                <a:latin typeface="Open Sans"/>
                <a:ea typeface="Open Sans"/>
                <a:cs typeface="Open Sans"/>
                <a:sym typeface="Open Sans"/>
              </a:rPr>
              <a:t> </a:t>
            </a:r>
            <a:r>
              <a:rPr b="1" i="0" lang="de-CH" sz="2700" u="none" cap="none" strike="noStrike">
                <a:solidFill>
                  <a:srgbClr val="FFDE59"/>
                </a:solidFill>
                <a:latin typeface="Open Sans"/>
                <a:ea typeface="Open Sans"/>
                <a:cs typeface="Open Sans"/>
                <a:sym typeface="Open Sans"/>
              </a:rPr>
              <a:t>Lernende</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97" name="Shape 197"/>
        <p:cNvGrpSpPr/>
        <p:nvPr/>
      </p:nvGrpSpPr>
      <p:grpSpPr>
        <a:xfrm>
          <a:off x="0" y="0"/>
          <a:ext cx="0" cy="0"/>
          <a:chOff x="0" y="0"/>
          <a:chExt cx="0" cy="0"/>
        </a:xfrm>
      </p:grpSpPr>
      <p:sp>
        <p:nvSpPr>
          <p:cNvPr id="198" name="Google Shape;198;p13"/>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9" name="Google Shape;199;p13"/>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0" name="Google Shape;200;p13"/>
          <p:cNvSpPr txBox="1"/>
          <p:nvPr/>
        </p:nvSpPr>
        <p:spPr>
          <a:xfrm>
            <a:off x="3221200" y="1221600"/>
            <a:ext cx="5439300" cy="1754296"/>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de-CH" sz="3000" u="none" cap="none" strike="noStrike">
                <a:solidFill>
                  <a:srgbClr val="004993"/>
                </a:solidFill>
                <a:latin typeface="Open Sans"/>
                <a:ea typeface="Open Sans"/>
                <a:cs typeface="Open Sans"/>
                <a:sym typeface="Open Sans"/>
              </a:rPr>
              <a:t>Dauerhafter Zugang: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de-CH" sz="2400" u="none" cap="none" strike="noStrike">
                <a:solidFill>
                  <a:srgbClr val="004993"/>
                </a:solidFill>
                <a:latin typeface="Open Sans"/>
                <a:ea typeface="Open Sans"/>
                <a:cs typeface="Open Sans"/>
                <a:sym typeface="Open Sans"/>
              </a:rPr>
              <a:t>Die Lernenden können auch nach Abschluss ihres Kurses auf die Ressourcen zugreifen.</a:t>
            </a:r>
            <a:endParaRPr b="0" i="0" sz="2400" u="none" cap="none" strike="noStrike">
              <a:solidFill>
                <a:srgbClr val="000000"/>
              </a:solidFill>
              <a:latin typeface="Arial"/>
              <a:ea typeface="Arial"/>
              <a:cs typeface="Arial"/>
              <a:sym typeface="Arial"/>
            </a:endParaRPr>
          </a:p>
        </p:txBody>
      </p:sp>
      <p:cxnSp>
        <p:nvCxnSpPr>
          <p:cNvPr id="201" name="Google Shape;201;p13"/>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02" name="Google Shape;202;p13"/>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03" name="Google Shape;203;p13"/>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4" name="Google Shape;204;p13"/>
          <p:cNvSpPr txBox="1"/>
          <p:nvPr/>
        </p:nvSpPr>
        <p:spPr>
          <a:xfrm>
            <a:off x="192049" y="1507958"/>
            <a:ext cx="23319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de-CH" sz="2700">
                <a:solidFill>
                  <a:schemeClr val="lt1"/>
                </a:solidFill>
                <a:latin typeface="Open Sans"/>
                <a:ea typeface="Open Sans"/>
                <a:cs typeface="Open Sans"/>
                <a:sym typeface="Open Sans"/>
              </a:rPr>
              <a:t>Vorteile der offenen Bildung für</a:t>
            </a:r>
            <a:r>
              <a:rPr b="1" i="0" lang="de-CH" sz="2700" u="none" cap="none" strike="noStrike">
                <a:solidFill>
                  <a:schemeClr val="lt1"/>
                </a:solidFill>
                <a:latin typeface="Open Sans"/>
                <a:ea typeface="Open Sans"/>
                <a:cs typeface="Open Sans"/>
                <a:sym typeface="Open Sans"/>
              </a:rPr>
              <a:t> </a:t>
            </a:r>
            <a:r>
              <a:rPr b="1" i="0" lang="de-CH" sz="2700" u="none" cap="none" strike="noStrike">
                <a:solidFill>
                  <a:srgbClr val="FFDE59"/>
                </a:solidFill>
                <a:latin typeface="Open Sans"/>
                <a:ea typeface="Open Sans"/>
                <a:cs typeface="Open Sans"/>
                <a:sym typeface="Open Sans"/>
              </a:rPr>
              <a:t>Lernende</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08" name="Shape 208"/>
        <p:cNvGrpSpPr/>
        <p:nvPr/>
      </p:nvGrpSpPr>
      <p:grpSpPr>
        <a:xfrm>
          <a:off x="0" y="0"/>
          <a:ext cx="0" cy="0"/>
          <a:chOff x="0" y="0"/>
          <a:chExt cx="0" cy="0"/>
        </a:xfrm>
      </p:grpSpPr>
      <p:sp>
        <p:nvSpPr>
          <p:cNvPr id="209" name="Google Shape;209;p14"/>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0" name="Google Shape;210;p1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1" name="Google Shape;211;p14"/>
          <p:cNvSpPr txBox="1"/>
          <p:nvPr/>
        </p:nvSpPr>
        <p:spPr>
          <a:xfrm>
            <a:off x="3163507" y="991072"/>
            <a:ext cx="5450700" cy="2493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de-CH" sz="3000" u="none" cap="none" strike="noStrike">
                <a:solidFill>
                  <a:srgbClr val="004993"/>
                </a:solidFill>
                <a:latin typeface="Open Sans"/>
                <a:ea typeface="Open Sans"/>
                <a:cs typeface="Open Sans"/>
                <a:sym typeface="Open Sans"/>
              </a:rPr>
              <a:t>Inklusion: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de-CH" sz="2400" u="none" cap="none" strike="noStrike">
                <a:solidFill>
                  <a:srgbClr val="004993"/>
                </a:solidFill>
                <a:latin typeface="Open Sans"/>
                <a:ea typeface="Open Sans"/>
                <a:cs typeface="Open Sans"/>
                <a:sym typeface="Open Sans"/>
              </a:rPr>
              <a:t>OER können so angepasst werden, dass sie die Profile und Szenarien der Lernenden widerspiegeln und Inklusionsbedürfnissen gerecht werden.</a:t>
            </a:r>
            <a:endParaRPr b="0" i="0" sz="2400" u="none" cap="none" strike="noStrike">
              <a:solidFill>
                <a:srgbClr val="000000"/>
              </a:solidFill>
              <a:latin typeface="Arial"/>
              <a:ea typeface="Arial"/>
              <a:cs typeface="Arial"/>
              <a:sym typeface="Arial"/>
            </a:endParaRPr>
          </a:p>
        </p:txBody>
      </p:sp>
      <p:cxnSp>
        <p:nvCxnSpPr>
          <p:cNvPr id="212" name="Google Shape;212;p14"/>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13" name="Google Shape;213;p14"/>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14" name="Google Shape;214;p14"/>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5" name="Google Shape;215;p14"/>
          <p:cNvSpPr txBox="1"/>
          <p:nvPr/>
        </p:nvSpPr>
        <p:spPr>
          <a:xfrm>
            <a:off x="192049" y="1507958"/>
            <a:ext cx="23319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de-CH" sz="2700">
                <a:solidFill>
                  <a:schemeClr val="lt1"/>
                </a:solidFill>
                <a:latin typeface="Open Sans"/>
                <a:ea typeface="Open Sans"/>
                <a:cs typeface="Open Sans"/>
                <a:sym typeface="Open Sans"/>
              </a:rPr>
              <a:t>Vorteile der offenen Bildung für</a:t>
            </a:r>
            <a:r>
              <a:rPr b="1" i="0" lang="de-CH" sz="2700" u="none" cap="none" strike="noStrike">
                <a:solidFill>
                  <a:schemeClr val="lt1"/>
                </a:solidFill>
                <a:latin typeface="Open Sans"/>
                <a:ea typeface="Open Sans"/>
                <a:cs typeface="Open Sans"/>
                <a:sym typeface="Open Sans"/>
              </a:rPr>
              <a:t> </a:t>
            </a:r>
            <a:r>
              <a:rPr b="1" i="0" lang="de-CH" sz="2700" u="none" cap="none" strike="noStrike">
                <a:solidFill>
                  <a:srgbClr val="FFDE59"/>
                </a:solidFill>
                <a:latin typeface="Open Sans"/>
                <a:ea typeface="Open Sans"/>
                <a:cs typeface="Open Sans"/>
                <a:sym typeface="Open Sans"/>
              </a:rPr>
              <a:t>Lernende</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19" name="Shape 219"/>
        <p:cNvGrpSpPr/>
        <p:nvPr/>
      </p:nvGrpSpPr>
      <p:grpSpPr>
        <a:xfrm>
          <a:off x="0" y="0"/>
          <a:ext cx="0" cy="0"/>
          <a:chOff x="0" y="0"/>
          <a:chExt cx="0" cy="0"/>
        </a:xfrm>
      </p:grpSpPr>
      <p:sp>
        <p:nvSpPr>
          <p:cNvPr id="220" name="Google Shape;220;p15"/>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1" name="Google Shape;221;p15"/>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2" name="Google Shape;222;p15"/>
          <p:cNvSpPr txBox="1"/>
          <p:nvPr/>
        </p:nvSpPr>
        <p:spPr>
          <a:xfrm>
            <a:off x="3191100" y="603000"/>
            <a:ext cx="5445000" cy="3324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de-CH" sz="3000" u="none" cap="none" strike="noStrike">
                <a:solidFill>
                  <a:srgbClr val="004993"/>
                </a:solidFill>
                <a:latin typeface="Open Sans"/>
                <a:ea typeface="Open Sans"/>
                <a:cs typeface="Open Sans"/>
                <a:sym typeface="Open Sans"/>
              </a:rPr>
              <a:t>Diversifizierung des Lernens:</a:t>
            </a:r>
            <a:r>
              <a:rPr b="0" i="0" lang="de-CH" sz="3000" u="none" cap="none" strike="noStrike">
                <a:solidFill>
                  <a:srgbClr val="004993"/>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de-CH" sz="2400" u="none" cap="none" strike="noStrike">
                <a:solidFill>
                  <a:srgbClr val="004993"/>
                </a:solidFill>
                <a:latin typeface="Open Sans"/>
                <a:ea typeface="Open Sans"/>
                <a:cs typeface="Open Sans"/>
                <a:sym typeface="Open Sans"/>
              </a:rPr>
              <a:t>OER sind an jedem Ort, zu jeder Zeit, wiederholt zugänglich - auf einer Vielzahl von Geräten und in vielen Forma</a:t>
            </a:r>
            <a:r>
              <a:rPr lang="de-CH" sz="2400">
                <a:solidFill>
                  <a:srgbClr val="004993"/>
                </a:solidFill>
                <a:latin typeface="Open Sans"/>
                <a:ea typeface="Open Sans"/>
                <a:cs typeface="Open Sans"/>
                <a:sym typeface="Open Sans"/>
              </a:rPr>
              <a:t>ten. </a:t>
            </a:r>
            <a:r>
              <a:rPr lang="de-CH" sz="2400">
                <a:solidFill>
                  <a:srgbClr val="004993"/>
                </a:solidFill>
                <a:latin typeface="Open Sans"/>
                <a:ea typeface="Open Sans"/>
                <a:cs typeface="Open Sans"/>
                <a:sym typeface="Open Sans"/>
              </a:rPr>
              <a:t>OER unterstützen auch nicht-formale und weniger formale Lehr- und Lernumgebungen.</a:t>
            </a:r>
            <a:endParaRPr b="0" i="0" sz="2400" u="none" cap="none" strike="noStrike">
              <a:solidFill>
                <a:srgbClr val="000000"/>
              </a:solidFill>
              <a:latin typeface="Arial"/>
              <a:ea typeface="Arial"/>
              <a:cs typeface="Arial"/>
              <a:sym typeface="Arial"/>
            </a:endParaRPr>
          </a:p>
        </p:txBody>
      </p:sp>
      <p:cxnSp>
        <p:nvCxnSpPr>
          <p:cNvPr id="223" name="Google Shape;223;p15"/>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24" name="Google Shape;224;p15"/>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25" name="Google Shape;225;p15"/>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6" name="Google Shape;226;p15"/>
          <p:cNvSpPr txBox="1"/>
          <p:nvPr/>
        </p:nvSpPr>
        <p:spPr>
          <a:xfrm>
            <a:off x="192049" y="1507958"/>
            <a:ext cx="23319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de-CH" sz="2700">
                <a:solidFill>
                  <a:schemeClr val="lt1"/>
                </a:solidFill>
                <a:latin typeface="Open Sans"/>
                <a:ea typeface="Open Sans"/>
                <a:cs typeface="Open Sans"/>
                <a:sym typeface="Open Sans"/>
              </a:rPr>
              <a:t>Vorteile der offenen Bildung für</a:t>
            </a:r>
            <a:r>
              <a:rPr b="1" i="0" lang="de-CH" sz="2700" u="none" cap="none" strike="noStrike">
                <a:solidFill>
                  <a:schemeClr val="lt1"/>
                </a:solidFill>
                <a:latin typeface="Open Sans"/>
                <a:ea typeface="Open Sans"/>
                <a:cs typeface="Open Sans"/>
                <a:sym typeface="Open Sans"/>
              </a:rPr>
              <a:t> </a:t>
            </a:r>
            <a:r>
              <a:rPr b="1" i="0" lang="de-CH" sz="2700" u="none" cap="none" strike="noStrike">
                <a:solidFill>
                  <a:srgbClr val="FFDE59"/>
                </a:solidFill>
                <a:latin typeface="Open Sans"/>
                <a:ea typeface="Open Sans"/>
                <a:cs typeface="Open Sans"/>
                <a:sym typeface="Open Sans"/>
              </a:rPr>
              <a:t>Lernende</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30" name="Shape 230"/>
        <p:cNvGrpSpPr/>
        <p:nvPr/>
      </p:nvGrpSpPr>
      <p:grpSpPr>
        <a:xfrm>
          <a:off x="0" y="0"/>
          <a:ext cx="0" cy="0"/>
          <a:chOff x="0" y="0"/>
          <a:chExt cx="0" cy="0"/>
        </a:xfrm>
      </p:grpSpPr>
      <p:sp>
        <p:nvSpPr>
          <p:cNvPr id="231" name="Google Shape;231;p16"/>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2" name="Google Shape;232;p16"/>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3" name="Google Shape;233;p16"/>
          <p:cNvSpPr txBox="1"/>
          <p:nvPr/>
        </p:nvSpPr>
        <p:spPr>
          <a:xfrm>
            <a:off x="3243550" y="1175662"/>
            <a:ext cx="5445000" cy="2124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de-CH" sz="3000" u="none" cap="none" strike="noStrike">
                <a:solidFill>
                  <a:srgbClr val="004993"/>
                </a:solidFill>
                <a:latin typeface="Open Sans"/>
                <a:ea typeface="Open Sans"/>
                <a:cs typeface="Open Sans"/>
                <a:sym typeface="Open Sans"/>
              </a:rPr>
              <a:t>Lebenslanges Lernen: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de-CH" sz="2400" u="none" cap="none" strike="noStrike">
                <a:solidFill>
                  <a:srgbClr val="004993"/>
                </a:solidFill>
                <a:latin typeface="Open Sans"/>
                <a:ea typeface="Open Sans"/>
                <a:cs typeface="Open Sans"/>
                <a:sym typeface="Open Sans"/>
              </a:rPr>
              <a:t>OER stehen allen Menschen jeden Alters zur Verfügung, jederzeit, wenn sie etwas lernen oder ihr Gedächtnis auffrischen wollen.</a:t>
            </a:r>
            <a:endParaRPr b="0" i="0" sz="2400" u="none" cap="none" strike="noStrike">
              <a:solidFill>
                <a:srgbClr val="000000"/>
              </a:solidFill>
              <a:latin typeface="Arial"/>
              <a:ea typeface="Arial"/>
              <a:cs typeface="Arial"/>
              <a:sym typeface="Arial"/>
            </a:endParaRPr>
          </a:p>
        </p:txBody>
      </p:sp>
      <p:cxnSp>
        <p:nvCxnSpPr>
          <p:cNvPr id="234" name="Google Shape;234;p16"/>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35" name="Google Shape;235;p16"/>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36" name="Google Shape;236;p16"/>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7" name="Google Shape;237;p16"/>
          <p:cNvSpPr txBox="1"/>
          <p:nvPr/>
        </p:nvSpPr>
        <p:spPr>
          <a:xfrm>
            <a:off x="192049" y="1507958"/>
            <a:ext cx="23319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de-CH" sz="2700">
                <a:solidFill>
                  <a:schemeClr val="lt1"/>
                </a:solidFill>
                <a:latin typeface="Open Sans"/>
                <a:ea typeface="Open Sans"/>
                <a:cs typeface="Open Sans"/>
                <a:sym typeface="Open Sans"/>
              </a:rPr>
              <a:t>Vorteile der offenen Bildung für</a:t>
            </a:r>
            <a:r>
              <a:rPr b="1" i="0" lang="de-CH" sz="2700" u="none" cap="none" strike="noStrike">
                <a:solidFill>
                  <a:schemeClr val="lt1"/>
                </a:solidFill>
                <a:latin typeface="Open Sans"/>
                <a:ea typeface="Open Sans"/>
                <a:cs typeface="Open Sans"/>
                <a:sym typeface="Open Sans"/>
              </a:rPr>
              <a:t> </a:t>
            </a:r>
            <a:r>
              <a:rPr b="1" i="0" lang="de-CH" sz="2700" u="none" cap="none" strike="noStrike">
                <a:solidFill>
                  <a:srgbClr val="FFDE59"/>
                </a:solidFill>
                <a:latin typeface="Open Sans"/>
                <a:ea typeface="Open Sans"/>
                <a:cs typeface="Open Sans"/>
                <a:sym typeface="Open Sans"/>
              </a:rPr>
              <a:t>Lernende</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41" name="Shape 241"/>
        <p:cNvGrpSpPr/>
        <p:nvPr/>
      </p:nvGrpSpPr>
      <p:grpSpPr>
        <a:xfrm>
          <a:off x="0" y="0"/>
          <a:ext cx="0" cy="0"/>
          <a:chOff x="0" y="0"/>
          <a:chExt cx="0" cy="0"/>
        </a:xfrm>
      </p:grpSpPr>
      <p:sp>
        <p:nvSpPr>
          <p:cNvPr id="242" name="Google Shape;242;p17"/>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3" name="Google Shape;243;p17"/>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4" name="Google Shape;244;p17"/>
          <p:cNvSpPr txBox="1"/>
          <p:nvPr/>
        </p:nvSpPr>
        <p:spPr>
          <a:xfrm>
            <a:off x="3255777" y="1180549"/>
            <a:ext cx="5405400" cy="2154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de-CH" sz="3200" u="none" cap="none" strike="noStrike">
                <a:solidFill>
                  <a:srgbClr val="004993"/>
                </a:solidFill>
                <a:latin typeface="Open Sans"/>
                <a:ea typeface="Open Sans"/>
                <a:cs typeface="Open Sans"/>
                <a:sym typeface="Open Sans"/>
              </a:rPr>
              <a:t>Kosten sparen: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de-CH" sz="2400" u="none" cap="none" strike="noStrike">
                <a:solidFill>
                  <a:srgbClr val="004993"/>
                </a:solidFill>
                <a:latin typeface="Open Sans"/>
                <a:ea typeface="Open Sans"/>
                <a:cs typeface="Open Sans"/>
                <a:sym typeface="Open Sans"/>
              </a:rPr>
              <a:t>Hohe Preise können Lernende dazu verleiten, ältere Versionen von Publikationen zu verwenden; mit OER ist das kein Problem.</a:t>
            </a:r>
            <a:endParaRPr b="0" i="0" sz="2400" u="none" cap="none" strike="noStrike">
              <a:solidFill>
                <a:srgbClr val="000000"/>
              </a:solidFill>
              <a:latin typeface="Arial"/>
              <a:ea typeface="Arial"/>
              <a:cs typeface="Arial"/>
              <a:sym typeface="Arial"/>
            </a:endParaRPr>
          </a:p>
        </p:txBody>
      </p:sp>
      <p:cxnSp>
        <p:nvCxnSpPr>
          <p:cNvPr id="245" name="Google Shape;245;p17"/>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46" name="Google Shape;246;p17"/>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47" name="Google Shape;247;p17"/>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8" name="Google Shape;248;p17"/>
          <p:cNvSpPr txBox="1"/>
          <p:nvPr/>
        </p:nvSpPr>
        <p:spPr>
          <a:xfrm>
            <a:off x="192049" y="1507958"/>
            <a:ext cx="23319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de-CH" sz="2700">
                <a:solidFill>
                  <a:schemeClr val="lt1"/>
                </a:solidFill>
                <a:latin typeface="Open Sans"/>
                <a:ea typeface="Open Sans"/>
                <a:cs typeface="Open Sans"/>
                <a:sym typeface="Open Sans"/>
              </a:rPr>
              <a:t>Vorteile der offenen Bildung für</a:t>
            </a:r>
            <a:r>
              <a:rPr b="1" i="0" lang="de-CH" sz="2700" u="none" cap="none" strike="noStrike">
                <a:solidFill>
                  <a:schemeClr val="lt1"/>
                </a:solidFill>
                <a:latin typeface="Open Sans"/>
                <a:ea typeface="Open Sans"/>
                <a:cs typeface="Open Sans"/>
                <a:sym typeface="Open Sans"/>
              </a:rPr>
              <a:t> </a:t>
            </a:r>
            <a:r>
              <a:rPr b="1" i="0" lang="de-CH" sz="2700" u="none" cap="none" strike="noStrike">
                <a:solidFill>
                  <a:srgbClr val="FFDE59"/>
                </a:solidFill>
                <a:latin typeface="Open Sans"/>
                <a:ea typeface="Open Sans"/>
                <a:cs typeface="Open Sans"/>
                <a:sym typeface="Open Sans"/>
              </a:rPr>
              <a:t>Lernende</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52" name="Shape 252"/>
        <p:cNvGrpSpPr/>
        <p:nvPr/>
      </p:nvGrpSpPr>
      <p:grpSpPr>
        <a:xfrm>
          <a:off x="0" y="0"/>
          <a:ext cx="0" cy="0"/>
          <a:chOff x="0" y="0"/>
          <a:chExt cx="0" cy="0"/>
        </a:xfrm>
      </p:grpSpPr>
      <p:sp>
        <p:nvSpPr>
          <p:cNvPr id="253" name="Google Shape;253;p18"/>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4" name="Google Shape;254;p18"/>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5" name="Google Shape;255;p18"/>
          <p:cNvSpPr txBox="1"/>
          <p:nvPr/>
        </p:nvSpPr>
        <p:spPr>
          <a:xfrm>
            <a:off x="3187575" y="100100"/>
            <a:ext cx="5846700" cy="426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500"/>
              <a:buFont typeface="Arial"/>
              <a:buNone/>
            </a:pPr>
            <a:r>
              <a:rPr b="1" i="0" lang="de-CH" sz="1500" u="none" cap="none" strike="noStrike">
                <a:solidFill>
                  <a:srgbClr val="004993"/>
                </a:solidFill>
                <a:latin typeface="Open Sans"/>
                <a:ea typeface="Open Sans"/>
                <a:cs typeface="Open Sans"/>
                <a:sym typeface="Open Sans"/>
              </a:rPr>
              <a:t>Lernmöglichkeiten verbessern: </a:t>
            </a:r>
            <a:r>
              <a:rPr b="0" i="0" lang="de-CH" sz="1600" u="none" cap="none" strike="noStrike">
                <a:solidFill>
                  <a:srgbClr val="004993"/>
                </a:solidFill>
                <a:latin typeface="Open Sans"/>
                <a:ea typeface="Open Sans"/>
                <a:cs typeface="Open Sans"/>
                <a:sym typeface="Open Sans"/>
              </a:rPr>
              <a:t>Lernmöglichkeiten verbessern: Lernende, die OER nutzen, schneiden genauso gut oder besser ab als diejenigen, die herkömmliche Materialien verwenden.</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5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rPr b="1" i="0" lang="de-CH" sz="1500" u="none" cap="none" strike="noStrike">
                <a:solidFill>
                  <a:srgbClr val="004993"/>
                </a:solidFill>
                <a:latin typeface="Open Sans"/>
                <a:ea typeface="Open Sans"/>
                <a:cs typeface="Open Sans"/>
                <a:sym typeface="Open Sans"/>
              </a:rPr>
              <a:t>Vorbereitung ermöglichen: </a:t>
            </a:r>
            <a:r>
              <a:rPr b="0" i="0" lang="de-CH" sz="1500" u="none" cap="none" strike="noStrike">
                <a:solidFill>
                  <a:srgbClr val="004993"/>
                </a:solidFill>
                <a:latin typeface="Open Sans"/>
                <a:ea typeface="Open Sans"/>
                <a:cs typeface="Open Sans"/>
                <a:sym typeface="Open Sans"/>
              </a:rPr>
              <a:t>OER können von Beginn der Kurse an zur Verfügung stehen, was bedeutet, dass die Lernenden sofort mit ihnen arbeiten können.</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5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rPr b="1" i="0" lang="de-CH" sz="1500" u="none" cap="none" strike="noStrike">
                <a:solidFill>
                  <a:srgbClr val="004993"/>
                </a:solidFill>
                <a:latin typeface="Open Sans"/>
                <a:ea typeface="Open Sans"/>
                <a:cs typeface="Open Sans"/>
                <a:sym typeface="Open Sans"/>
              </a:rPr>
              <a:t>Qualität verbessern: </a:t>
            </a:r>
            <a:r>
              <a:rPr b="0" i="0" lang="de-CH" sz="1600" u="none" cap="none" strike="noStrike">
                <a:solidFill>
                  <a:srgbClr val="004993"/>
                </a:solidFill>
                <a:latin typeface="Open Sans"/>
                <a:ea typeface="Open Sans"/>
                <a:cs typeface="Open Sans"/>
                <a:sym typeface="Open Sans"/>
              </a:rPr>
              <a:t>OER ermöglichen eine Verbesserung der Qualität und kontinuierliche Aktualisierungen sowie eine rasche Verbreitung, So sind die enthaltenen Informationen auf dem neuesten Stand.</a:t>
            </a:r>
            <a:endParaRPr b="0" i="0" sz="13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4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rPr b="1" i="0" lang="de-CH" sz="1500" u="none" cap="none" strike="noStrike">
                <a:solidFill>
                  <a:srgbClr val="004993"/>
                </a:solidFill>
                <a:latin typeface="Open Sans"/>
                <a:ea typeface="Open Sans"/>
                <a:cs typeface="Open Sans"/>
                <a:sym typeface="Open Sans"/>
              </a:rPr>
              <a:t>Offene Praktiken belohnen: </a:t>
            </a:r>
            <a:r>
              <a:rPr b="0" i="0" lang="de-CH" sz="1500" u="none" cap="none" strike="noStrike">
                <a:solidFill>
                  <a:srgbClr val="004993"/>
                </a:solidFill>
                <a:latin typeface="Open Sans"/>
                <a:ea typeface="Open Sans"/>
                <a:cs typeface="Open Sans"/>
                <a:sym typeface="Open Sans"/>
              </a:rPr>
              <a:t>Studierende können als Teil des Autorenteams anerkannt und für ihre Arbeit und Fähigkeiten gewürdigt werden.</a:t>
            </a:r>
            <a:endParaRPr b="0" i="0" sz="1500" u="none" cap="none" strike="noStrike">
              <a:solidFill>
                <a:srgbClr val="000000"/>
              </a:solidFill>
              <a:latin typeface="Arial"/>
              <a:ea typeface="Arial"/>
              <a:cs typeface="Arial"/>
              <a:sym typeface="Arial"/>
            </a:endParaRPr>
          </a:p>
        </p:txBody>
      </p:sp>
      <p:cxnSp>
        <p:nvCxnSpPr>
          <p:cNvPr id="256" name="Google Shape;256;p18"/>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57" name="Google Shape;257;p18"/>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58" name="Google Shape;258;p18"/>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9" name="Google Shape;259;p18"/>
          <p:cNvSpPr txBox="1"/>
          <p:nvPr/>
        </p:nvSpPr>
        <p:spPr>
          <a:xfrm>
            <a:off x="192049" y="1507958"/>
            <a:ext cx="23319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de-CH" sz="2700">
                <a:solidFill>
                  <a:schemeClr val="lt1"/>
                </a:solidFill>
                <a:latin typeface="Open Sans"/>
                <a:ea typeface="Open Sans"/>
                <a:cs typeface="Open Sans"/>
                <a:sym typeface="Open Sans"/>
              </a:rPr>
              <a:t>Vorteile der offenen Bildung für</a:t>
            </a:r>
            <a:r>
              <a:rPr b="1" i="0" lang="de-CH" sz="2700" u="none" cap="none" strike="noStrike">
                <a:solidFill>
                  <a:schemeClr val="lt1"/>
                </a:solidFill>
                <a:latin typeface="Open Sans"/>
                <a:ea typeface="Open Sans"/>
                <a:cs typeface="Open Sans"/>
                <a:sym typeface="Open Sans"/>
              </a:rPr>
              <a:t> </a:t>
            </a:r>
            <a:r>
              <a:rPr b="1" i="0" lang="de-CH" sz="2700" u="none" cap="none" strike="noStrike">
                <a:solidFill>
                  <a:srgbClr val="FFDE59"/>
                </a:solidFill>
                <a:latin typeface="Open Sans"/>
                <a:ea typeface="Open Sans"/>
                <a:cs typeface="Open Sans"/>
                <a:sym typeface="Open Sans"/>
              </a:rPr>
              <a:t>Lernende</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66" name="Shape 66"/>
        <p:cNvGrpSpPr/>
        <p:nvPr/>
      </p:nvGrpSpPr>
      <p:grpSpPr>
        <a:xfrm>
          <a:off x="0" y="0"/>
          <a:ext cx="0" cy="0"/>
          <a:chOff x="0" y="0"/>
          <a:chExt cx="0" cy="0"/>
        </a:xfrm>
      </p:grpSpPr>
      <p:sp>
        <p:nvSpPr>
          <p:cNvPr id="67" name="Google Shape;67;p2"/>
          <p:cNvSpPr txBox="1"/>
          <p:nvPr/>
        </p:nvSpPr>
        <p:spPr>
          <a:xfrm>
            <a:off x="128950" y="34525"/>
            <a:ext cx="8911500" cy="5233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de-CH" sz="1000">
                <a:solidFill>
                  <a:srgbClr val="004993"/>
                </a:solidFill>
                <a:latin typeface="Open Sans"/>
                <a:ea typeface="Open Sans"/>
                <a:cs typeface="Open Sans"/>
                <a:sym typeface="Open Sans"/>
              </a:rPr>
              <a:t>Willkommen zu diesem Toolkit über die Vorteile von Open Education! </a:t>
            </a:r>
            <a:r>
              <a:rPr lang="de-CH" sz="1000">
                <a:solidFill>
                  <a:srgbClr val="004993"/>
                </a:solidFill>
                <a:latin typeface="Open Sans"/>
                <a:ea typeface="Open Sans"/>
                <a:cs typeface="Open Sans"/>
                <a:sym typeface="Open Sans"/>
              </a:rPr>
              <a:t>Es handelt sich um eine Reihe von Materialien (Folien, Flyer, Social Media Karten), die von ENOEL - </a:t>
            </a:r>
            <a:r>
              <a:rPr lang="de-CH" sz="1000" u="sng">
                <a:solidFill>
                  <a:schemeClr val="accent5"/>
                </a:solidFill>
                <a:latin typeface="Open Sans"/>
                <a:ea typeface="Open Sans"/>
                <a:cs typeface="Open Sans"/>
                <a:sym typeface="Open Sans"/>
                <a:hlinkClick r:id="rId3">
                  <a:extLst>
                    <a:ext uri="{A12FA001-AC4F-418D-AE19-62706E023703}">
                      <ahyp:hlinkClr val="tx"/>
                    </a:ext>
                  </a:extLst>
                </a:hlinkClick>
              </a:rPr>
              <a:t>The European Network of Open Education Librarians</a:t>
            </a:r>
            <a:r>
              <a:rPr lang="de-CH" sz="1000">
                <a:solidFill>
                  <a:srgbClr val="004993"/>
                </a:solidFill>
                <a:latin typeface="Open Sans"/>
                <a:ea typeface="Open Sans"/>
                <a:cs typeface="Open Sans"/>
                <a:sym typeface="Open Sans"/>
              </a:rPr>
              <a:t> erstellt wurde. Das Toolkit zielt darauf ab, das Bewusstsein für die Bedeutung von Open Education zu schärfen, und es zeigt die Vorteile für Lernende, Lehrkräfte, Institutionen, die Gesellschaft und für Bibliothekar/innen auf.</a:t>
            </a:r>
            <a:endParaRPr sz="10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rPr b="0" i="0" lang="de-CH" sz="1000" u="none" cap="none" strike="noStrike">
                <a:solidFill>
                  <a:srgbClr val="004993"/>
                </a:solidFill>
                <a:latin typeface="Open Sans"/>
                <a:ea typeface="Open Sans"/>
                <a:cs typeface="Open Sans"/>
                <a:sym typeface="Open Sans"/>
              </a:rPr>
              <a:t>Dieses Set enthält</a:t>
            </a:r>
            <a:r>
              <a:rPr b="1" i="0" lang="de-CH" sz="1000" u="none" cap="none" strike="noStrike">
                <a:solidFill>
                  <a:srgbClr val="004993"/>
                </a:solidFill>
                <a:latin typeface="Open Sans"/>
                <a:ea typeface="Open Sans"/>
                <a:cs typeface="Open Sans"/>
                <a:sym typeface="Open Sans"/>
              </a:rPr>
              <a:t> Folienvorlagen.</a:t>
            </a:r>
            <a:r>
              <a:rPr b="0" i="0" lang="de-CH" sz="1000" u="none" cap="none" strike="noStrike">
                <a:solidFill>
                  <a:srgbClr val="004993"/>
                </a:solidFill>
                <a:latin typeface="Open Sans"/>
                <a:ea typeface="Open Sans"/>
                <a:cs typeface="Open Sans"/>
                <a:sym typeface="Open Sans"/>
              </a:rPr>
              <a:t> </a:t>
            </a:r>
            <a:endParaRPr b="0" i="0" sz="1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000" u="none" cap="none" strike="noStrike">
              <a:solidFill>
                <a:srgbClr val="004993"/>
              </a:solidFill>
              <a:latin typeface="Open Sans"/>
              <a:ea typeface="Open Sans"/>
              <a:cs typeface="Open Sans"/>
              <a:sym typeface="Open Sans"/>
            </a:endParaRPr>
          </a:p>
          <a:p>
            <a:pPr indent="0" lvl="0" marL="0" marR="0" rtl="0" algn="l">
              <a:lnSpc>
                <a:spcPct val="114999"/>
              </a:lnSpc>
              <a:spcBef>
                <a:spcPts val="0"/>
              </a:spcBef>
              <a:spcAft>
                <a:spcPts val="0"/>
              </a:spcAft>
              <a:buClr>
                <a:schemeClr val="dk1"/>
              </a:buClr>
              <a:buSzPts val="1100"/>
              <a:buFont typeface="Arial"/>
              <a:buNone/>
            </a:pPr>
            <a:r>
              <a:rPr b="1" i="0" lang="de-CH" sz="1000" u="none" cap="none" strike="noStrike">
                <a:solidFill>
                  <a:srgbClr val="004993"/>
                </a:solidFill>
                <a:latin typeface="Open Sans"/>
                <a:ea typeface="Open Sans"/>
                <a:cs typeface="Open Sans"/>
                <a:sym typeface="Open Sans"/>
              </a:rPr>
              <a:t>Sie können die Vorlagen direkt verwenden, wie sie sind, oder Sie können sie an Ihre speziellen Bedürfnisse anpassen. Wenn Sie die Vorlage ohne Anpassungen verwenden möchten,</a:t>
            </a:r>
            <a:r>
              <a:rPr b="0" i="0" lang="de-CH" sz="1000" u="none" cap="none" strike="noStrike">
                <a:solidFill>
                  <a:srgbClr val="004993"/>
                </a:solidFill>
                <a:latin typeface="Open Sans"/>
                <a:ea typeface="Open Sans"/>
                <a:cs typeface="Open Sans"/>
                <a:sym typeface="Open Sans"/>
              </a:rPr>
              <a:t> laden Sie einfach den gesamten Foliensatz oder eine einzelne Folie herunter.</a:t>
            </a:r>
            <a:endParaRPr b="0" i="0" sz="1000" u="none" cap="none" strike="noStrike">
              <a:solidFill>
                <a:srgbClr val="004993"/>
              </a:solidFill>
              <a:latin typeface="Open Sans"/>
              <a:ea typeface="Open Sans"/>
              <a:cs typeface="Open Sans"/>
              <a:sym typeface="Open Sans"/>
            </a:endParaRPr>
          </a:p>
          <a:p>
            <a:pPr indent="0" lvl="0" marL="0" marR="0" rtl="0" algn="l">
              <a:lnSpc>
                <a:spcPct val="114999"/>
              </a:lnSpc>
              <a:spcBef>
                <a:spcPts val="0"/>
              </a:spcBef>
              <a:spcAft>
                <a:spcPts val="0"/>
              </a:spcAft>
              <a:buClr>
                <a:schemeClr val="dk1"/>
              </a:buClr>
              <a:buSzPts val="1100"/>
              <a:buFont typeface="Arial"/>
              <a:buNone/>
            </a:pPr>
            <a:r>
              <a:rPr b="1" i="0" lang="de-CH" sz="1000" u="none" cap="none" strike="noStrike">
                <a:solidFill>
                  <a:srgbClr val="004993"/>
                </a:solidFill>
                <a:latin typeface="Open Sans"/>
                <a:ea typeface="Open Sans"/>
                <a:cs typeface="Open Sans"/>
                <a:sym typeface="Open Sans"/>
              </a:rPr>
              <a:t>Wenn Sie die Vorlage an Ihre Bedürfnisse anpassen möchten, gehen Sie wie folgt vor:</a:t>
            </a:r>
            <a:endParaRPr b="0" i="0" sz="1000" u="none" cap="none" strike="noStrike">
              <a:solidFill>
                <a:srgbClr val="000000"/>
              </a:solidFill>
              <a:latin typeface="Arial"/>
              <a:ea typeface="Arial"/>
              <a:cs typeface="Arial"/>
              <a:sym typeface="Arial"/>
            </a:endParaRPr>
          </a:p>
          <a:p>
            <a:pPr indent="-292100" lvl="0" marL="457200" marR="0" rtl="0" algn="l">
              <a:lnSpc>
                <a:spcPct val="114999"/>
              </a:lnSpc>
              <a:spcBef>
                <a:spcPts val="0"/>
              </a:spcBef>
              <a:spcAft>
                <a:spcPts val="0"/>
              </a:spcAft>
              <a:buClr>
                <a:srgbClr val="004993"/>
              </a:buClr>
              <a:buSzPts val="1000"/>
              <a:buFont typeface="Open Sans"/>
              <a:buChar char="-"/>
            </a:pPr>
            <a:r>
              <a:rPr b="0" i="0" lang="de-CH" sz="1000" u="none" cap="none" strike="noStrike">
                <a:solidFill>
                  <a:srgbClr val="004993"/>
                </a:solidFill>
                <a:latin typeface="Open Sans"/>
                <a:ea typeface="Open Sans"/>
                <a:cs typeface="Open Sans"/>
                <a:sym typeface="Open Sans"/>
              </a:rPr>
              <a:t>Laden Sie das gewünschte Material herunter</a:t>
            </a:r>
            <a:endParaRPr b="0" i="0" sz="1000" u="none" cap="none" strike="noStrike">
              <a:solidFill>
                <a:srgbClr val="000000"/>
              </a:solidFill>
              <a:latin typeface="Arial"/>
              <a:ea typeface="Arial"/>
              <a:cs typeface="Arial"/>
              <a:sym typeface="Arial"/>
            </a:endParaRPr>
          </a:p>
          <a:p>
            <a:pPr indent="-292100" lvl="0" marL="457200" marR="0" rtl="0" algn="l">
              <a:lnSpc>
                <a:spcPct val="114999"/>
              </a:lnSpc>
              <a:spcBef>
                <a:spcPts val="0"/>
              </a:spcBef>
              <a:spcAft>
                <a:spcPts val="0"/>
              </a:spcAft>
              <a:buClr>
                <a:srgbClr val="004993"/>
              </a:buClr>
              <a:buSzPts val="1000"/>
              <a:buFont typeface="Open Sans"/>
              <a:buChar char="-"/>
            </a:pPr>
            <a:r>
              <a:rPr b="0" i="0" lang="de-CH" sz="1000" u="none" cap="none" strike="noStrike">
                <a:solidFill>
                  <a:srgbClr val="004993"/>
                </a:solidFill>
                <a:latin typeface="Open Sans"/>
                <a:ea typeface="Open Sans"/>
                <a:cs typeface="Open Sans"/>
                <a:sym typeface="Open Sans"/>
              </a:rPr>
              <a:t>Passen Sie es an Ihre Bedürfnisse an (fügen Sie das Logo Ihrer Organisation hinzu, nehmen Sie jede Änderung vor, die Sie für angebracht halten.))</a:t>
            </a:r>
            <a:endParaRPr b="0" i="0" sz="1000" u="none" cap="none" strike="noStrike">
              <a:solidFill>
                <a:srgbClr val="000000"/>
              </a:solidFill>
              <a:latin typeface="Arial"/>
              <a:ea typeface="Arial"/>
              <a:cs typeface="Arial"/>
              <a:sym typeface="Arial"/>
            </a:endParaRPr>
          </a:p>
          <a:p>
            <a:pPr indent="-292100" lvl="0" marL="457200" marR="0" rtl="0" algn="l">
              <a:lnSpc>
                <a:spcPct val="114999"/>
              </a:lnSpc>
              <a:spcBef>
                <a:spcPts val="0"/>
              </a:spcBef>
              <a:spcAft>
                <a:spcPts val="0"/>
              </a:spcAft>
              <a:buClr>
                <a:srgbClr val="004993"/>
              </a:buClr>
              <a:buSzPts val="1000"/>
              <a:buFont typeface="Open Sans"/>
              <a:buChar char="-"/>
            </a:pPr>
            <a:r>
              <a:rPr b="0" i="0" lang="de-CH" sz="1000" u="none" cap="none" strike="noStrike">
                <a:solidFill>
                  <a:srgbClr val="004993"/>
                </a:solidFill>
                <a:latin typeface="Open Sans"/>
                <a:ea typeface="Open Sans"/>
                <a:cs typeface="Open Sans"/>
                <a:sym typeface="Open Sans"/>
              </a:rPr>
              <a:t>Achten Sie darauf, dass die angepasste Version folgenden Hinweis enthält: “Dieses Werk ist eine veränderte Fassung von  [Name der Datei (z.B. German_1. OE Benefits - ENOEL slides)] [link zur Originalquellee: </a:t>
            </a:r>
            <a:r>
              <a:rPr lang="de-CH" sz="1000" u="sng">
                <a:solidFill>
                  <a:schemeClr val="hlink"/>
                </a:solidFill>
                <a:latin typeface="Open Sans"/>
                <a:ea typeface="Open Sans"/>
                <a:cs typeface="Open Sans"/>
                <a:sym typeface="Open Sans"/>
                <a:hlinkClick r:id="rId4"/>
              </a:rPr>
              <a:t>https://doi.org/10.5281/zenodo.5568482</a:t>
            </a:r>
            <a:r>
              <a:rPr b="0" i="0" lang="de-CH" sz="1000" u="none" cap="none" strike="noStrike">
                <a:solidFill>
                  <a:srgbClr val="004993"/>
                </a:solidFill>
                <a:latin typeface="Open Sans"/>
                <a:ea typeface="Open Sans"/>
                <a:cs typeface="Open Sans"/>
                <a:sym typeface="Open Sans"/>
              </a:rPr>
              <a:t>], von </a:t>
            </a:r>
            <a:r>
              <a:rPr b="0" i="0" lang="de-CH" sz="1000" u="sng" cap="none" strike="noStrike">
                <a:solidFill>
                  <a:schemeClr val="hlink"/>
                </a:solidFill>
                <a:latin typeface="Open Sans"/>
                <a:ea typeface="Open Sans"/>
                <a:cs typeface="Open Sans"/>
                <a:sym typeface="Open Sans"/>
                <a:hlinkClick r:id="rId5"/>
              </a:rPr>
              <a:t>SPARC Europe</a:t>
            </a:r>
            <a:r>
              <a:rPr b="0" i="0" lang="de-CH" sz="1000" u="none" cap="none" strike="noStrike">
                <a:solidFill>
                  <a:srgbClr val="004993"/>
                </a:solidFill>
                <a:latin typeface="Open Sans"/>
                <a:ea typeface="Open Sans"/>
                <a:cs typeface="Open Sans"/>
                <a:sym typeface="Open Sans"/>
              </a:rPr>
              <a:t> (ENOEL), </a:t>
            </a:r>
            <a:r>
              <a:rPr b="0" i="0" lang="de-CH" sz="1000" u="sng" cap="none" strike="noStrike">
                <a:solidFill>
                  <a:srgbClr val="0097A7"/>
                </a:solidFill>
                <a:latin typeface="Open Sans"/>
                <a:ea typeface="Open Sans"/>
                <a:cs typeface="Open Sans"/>
                <a:sym typeface="Open Sans"/>
                <a:hlinkClick r:id="rId6">
                  <a:extLst>
                    <a:ext uri="{A12FA001-AC4F-418D-AE19-62706E023703}">
                      <ahyp:hlinkClr val="tx"/>
                    </a:ext>
                  </a:extLst>
                </a:hlinkClick>
              </a:rPr>
              <a:t>CC BY</a:t>
            </a:r>
            <a:r>
              <a:rPr b="0" i="0" lang="de-CH" sz="1000" u="none" cap="none" strike="noStrike">
                <a:solidFill>
                  <a:srgbClr val="004993"/>
                </a:solidFill>
                <a:latin typeface="Open Sans"/>
                <a:ea typeface="Open Sans"/>
                <a:cs typeface="Open Sans"/>
                <a:sym typeface="Open Sans"/>
              </a:rPr>
              <a:t>.” </a:t>
            </a:r>
            <a:endParaRPr b="0" i="0" sz="1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de-CH" sz="1000" u="none" cap="none" strike="noStrike">
                <a:solidFill>
                  <a:srgbClr val="004993"/>
                </a:solidFill>
                <a:latin typeface="Open Sans"/>
                <a:ea typeface="Open Sans"/>
                <a:cs typeface="Open Sans"/>
                <a:sym typeface="Open Sans"/>
              </a:rPr>
              <a:t>Im Folgenden finden Sie eine kurze Beschreibung des Aufbaus des Sets und Vorschläge für die Verwendung bestimmter Folien. Dies sind nur Vorschläge: Wählen Sie selbst und erstellen Sie ein Tool, das ganz auf Ihre Bedürfnisse zugeschnitten ist. </a:t>
            </a:r>
            <a:endParaRPr b="0" i="0" sz="1000" u="none" cap="none" strike="noStrike">
              <a:solidFill>
                <a:srgbClr val="000000"/>
              </a:solidFill>
              <a:latin typeface="Arial"/>
              <a:ea typeface="Arial"/>
              <a:cs typeface="Arial"/>
              <a:sym typeface="Arial"/>
            </a:endParaRPr>
          </a:p>
          <a:p>
            <a:pPr indent="0" lvl="0" marL="0" marR="0" rtl="0" algn="l">
              <a:lnSpc>
                <a:spcPct val="114999"/>
              </a:lnSpc>
              <a:spcBef>
                <a:spcPts val="0"/>
              </a:spcBef>
              <a:spcAft>
                <a:spcPts val="0"/>
              </a:spcAft>
              <a:buClr>
                <a:schemeClr val="dk1"/>
              </a:buClr>
              <a:buSzPts val="1100"/>
              <a:buFont typeface="Arial"/>
              <a:buNone/>
            </a:pPr>
            <a:r>
              <a:t/>
            </a:r>
            <a:endParaRPr b="1" i="0" sz="1000" u="none" cap="none" strike="noStrike">
              <a:solidFill>
                <a:srgbClr val="004993"/>
              </a:solidFill>
              <a:latin typeface="Open Sans"/>
              <a:ea typeface="Open Sans"/>
              <a:cs typeface="Open Sans"/>
              <a:sym typeface="Open Sans"/>
            </a:endParaRPr>
          </a:p>
          <a:p>
            <a:pPr indent="0" lvl="0" marL="0" marR="0" rtl="0" algn="l">
              <a:lnSpc>
                <a:spcPct val="114999"/>
              </a:lnSpc>
              <a:spcBef>
                <a:spcPts val="0"/>
              </a:spcBef>
              <a:spcAft>
                <a:spcPts val="0"/>
              </a:spcAft>
              <a:buClr>
                <a:schemeClr val="dk1"/>
              </a:buClr>
              <a:buSzPts val="1100"/>
              <a:buFont typeface="Arial"/>
              <a:buNone/>
            </a:pPr>
            <a:r>
              <a:rPr b="1" i="0" lang="de-CH" sz="1000" u="none" cap="none" strike="noStrike">
                <a:solidFill>
                  <a:srgbClr val="004993"/>
                </a:solidFill>
                <a:latin typeface="Open Sans"/>
                <a:ea typeface="Open Sans"/>
                <a:cs typeface="Open Sans"/>
                <a:sym typeface="Open Sans"/>
              </a:rPr>
              <a:t>Auf Folie 3</a:t>
            </a:r>
            <a:r>
              <a:rPr b="0" i="0" lang="de-CH" sz="1000" u="none" cap="none" strike="noStrike">
                <a:solidFill>
                  <a:srgbClr val="004993"/>
                </a:solidFill>
                <a:latin typeface="Open Sans"/>
                <a:ea typeface="Open Sans"/>
                <a:cs typeface="Open Sans"/>
                <a:sym typeface="Open Sans"/>
              </a:rPr>
              <a:t> finden Sie ein Beispiel dafür, wie die Vorlage angepasst werden kann, einschließlich der Platzierung des Logos Ihrer Organisation und der Urheberkennzeichnung. </a:t>
            </a:r>
            <a:endParaRPr b="0" i="0" sz="1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1" i="0" lang="de-CH" sz="1000" u="none" cap="none" strike="noStrike">
                <a:solidFill>
                  <a:srgbClr val="004993"/>
                </a:solidFill>
                <a:latin typeface="Open Sans"/>
                <a:ea typeface="Open Sans"/>
                <a:cs typeface="Open Sans"/>
                <a:sym typeface="Open Sans"/>
              </a:rPr>
              <a:t>Die Folien 4-12 </a:t>
            </a:r>
            <a:r>
              <a:rPr b="0" i="0" lang="de-CH" sz="1000" u="none" cap="none" strike="noStrike">
                <a:solidFill>
                  <a:srgbClr val="004993"/>
                </a:solidFill>
                <a:latin typeface="Open Sans"/>
                <a:ea typeface="Open Sans"/>
                <a:cs typeface="Open Sans"/>
                <a:sym typeface="Open Sans"/>
              </a:rPr>
              <a:t>können als "Teaser" behandelt werden; sie stellen grundlegende Fragen und erklären die Grundlagen von Open Educational Resources (OER). Sie können sie als Einstieg in Ihre Präsentation verwenden, um Neugierde zu wecken.</a:t>
            </a:r>
            <a:endParaRPr b="0"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de-CH" sz="1000" u="none" cap="none" strike="noStrike">
                <a:solidFill>
                  <a:srgbClr val="004993"/>
                </a:solidFill>
                <a:latin typeface="Open Sans"/>
                <a:ea typeface="Open Sans"/>
                <a:cs typeface="Open Sans"/>
                <a:sym typeface="Open Sans"/>
              </a:rPr>
              <a:t>Die Folien 13-</a:t>
            </a:r>
            <a:r>
              <a:rPr b="1" lang="de-CH" sz="1000">
                <a:solidFill>
                  <a:srgbClr val="004993"/>
                </a:solidFill>
                <a:latin typeface="Open Sans"/>
                <a:ea typeface="Open Sans"/>
                <a:cs typeface="Open Sans"/>
                <a:sym typeface="Open Sans"/>
              </a:rPr>
              <a:t>51</a:t>
            </a:r>
            <a:r>
              <a:rPr b="1" i="0" lang="de-CH" sz="1000" u="none" cap="none" strike="noStrike">
                <a:solidFill>
                  <a:srgbClr val="004993"/>
                </a:solidFill>
                <a:latin typeface="Open Sans"/>
                <a:ea typeface="Open Sans"/>
                <a:cs typeface="Open Sans"/>
                <a:sym typeface="Open Sans"/>
              </a:rPr>
              <a:t> </a:t>
            </a:r>
            <a:r>
              <a:rPr lang="de-CH" sz="1000">
                <a:solidFill>
                  <a:srgbClr val="004993"/>
                </a:solidFill>
                <a:latin typeface="Open Sans"/>
                <a:ea typeface="Open Sans"/>
                <a:cs typeface="Open Sans"/>
                <a:sym typeface="Open Sans"/>
              </a:rPr>
              <a:t>zeigen die Vorteile von OE für fünf verschiedene Interessengruppen: Lernende (gelber Hintergrund), Lehrkräfte (oranger Hintergrund), Institutionen (türkisfarbener Hintergrund), für alle (weißer Hintergrund) und für Bibliothekar/innen (blauer Hintergrund). Sie können sie nutzen, um diese spezifischen Interessengruppen anzusprechen.</a:t>
            </a:r>
            <a:r>
              <a:rPr b="0" i="0" lang="de-CH" sz="1000" u="none" cap="none" strike="noStrike">
                <a:solidFill>
                  <a:srgbClr val="004993"/>
                </a:solidFill>
                <a:latin typeface="Open Sans"/>
                <a:ea typeface="Open Sans"/>
                <a:cs typeface="Open Sans"/>
                <a:sym typeface="Open Sans"/>
              </a:rPr>
              <a:t> </a:t>
            </a:r>
            <a:endParaRPr b="0"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lang="de-CH" sz="1000">
                <a:solidFill>
                  <a:srgbClr val="004993"/>
                </a:solidFill>
                <a:latin typeface="Open Sans"/>
                <a:ea typeface="Open Sans"/>
                <a:cs typeface="Open Sans"/>
                <a:sym typeface="Open Sans"/>
              </a:rPr>
              <a:t>Die Eröffnungsfolien für jede Gruppe </a:t>
            </a:r>
            <a:r>
              <a:rPr lang="de-CH" sz="1000">
                <a:solidFill>
                  <a:srgbClr val="004993"/>
                </a:solidFill>
                <a:latin typeface="Open Sans"/>
                <a:ea typeface="Open Sans"/>
                <a:cs typeface="Open Sans"/>
                <a:sym typeface="Open Sans"/>
              </a:rPr>
              <a:t>(Folien 13, 21, 29, 36, 44) zeigen, was ENOEL als die wichtigsten Vorteile für jede Gruppe ansieht, </a:t>
            </a:r>
            <a:r>
              <a:rPr b="0" i="0" lang="de-CH" sz="1000" u="none" cap="none" strike="noStrike">
                <a:solidFill>
                  <a:srgbClr val="004993"/>
                </a:solidFill>
                <a:latin typeface="Open Sans"/>
                <a:ea typeface="Open Sans"/>
                <a:cs typeface="Open Sans"/>
                <a:sym typeface="Open Sans"/>
              </a:rPr>
              <a:t>dann werden weitere Vorteile auf separaten Folien dargestellt. </a:t>
            </a:r>
            <a:r>
              <a:rPr lang="de-CH" sz="1000">
                <a:solidFill>
                  <a:srgbClr val="004993"/>
                </a:solidFill>
                <a:latin typeface="Open Sans"/>
                <a:ea typeface="Open Sans"/>
                <a:cs typeface="Open Sans"/>
                <a:sym typeface="Open Sans"/>
              </a:rPr>
              <a:t>(Folien 19-20 für Lernende, 27-28 für Lehrkräfte, 35 für Institutionen, 43 für alle und 50-51 für Bibliothekar/innen).</a:t>
            </a:r>
            <a:endParaRPr b="0" i="0" sz="1000" u="none" cap="none" strike="noStrike">
              <a:solidFill>
                <a:srgbClr val="004993"/>
              </a:solidFill>
              <a:latin typeface="Open Sans"/>
              <a:ea typeface="Open Sans"/>
              <a:cs typeface="Open Sans"/>
              <a:sym typeface="Open Sans"/>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63" name="Shape 263"/>
        <p:cNvGrpSpPr/>
        <p:nvPr/>
      </p:nvGrpSpPr>
      <p:grpSpPr>
        <a:xfrm>
          <a:off x="0" y="0"/>
          <a:ext cx="0" cy="0"/>
          <a:chOff x="0" y="0"/>
          <a:chExt cx="0" cy="0"/>
        </a:xfrm>
      </p:grpSpPr>
      <p:sp>
        <p:nvSpPr>
          <p:cNvPr id="264" name="Google Shape;264;p19"/>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5" name="Google Shape;265;p1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6" name="Google Shape;266;p19"/>
          <p:cNvSpPr txBox="1"/>
          <p:nvPr/>
        </p:nvSpPr>
        <p:spPr>
          <a:xfrm>
            <a:off x="3194575" y="39600"/>
            <a:ext cx="5804700" cy="42483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000"/>
              <a:buFont typeface="Arial"/>
              <a:buNone/>
            </a:pPr>
            <a:r>
              <a:rPr b="1" i="0" lang="de-CH" sz="1600" u="none" cap="none" strike="noStrike">
                <a:solidFill>
                  <a:srgbClr val="004993"/>
                </a:solidFill>
                <a:latin typeface="Open Sans"/>
                <a:ea typeface="Open Sans"/>
                <a:cs typeface="Open Sans"/>
                <a:sym typeface="Open Sans"/>
              </a:rPr>
              <a:t>(Mehr als nur) freier Zugang: </a:t>
            </a:r>
            <a:endParaRPr b="0" i="0" sz="10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2000"/>
              <a:buFont typeface="Arial"/>
              <a:buNone/>
            </a:pPr>
            <a:r>
              <a:rPr b="0" i="0" lang="de-CH" sz="1600" u="none" cap="none" strike="noStrike">
                <a:solidFill>
                  <a:srgbClr val="004993"/>
                </a:solidFill>
                <a:latin typeface="Open Sans"/>
                <a:ea typeface="Open Sans"/>
                <a:cs typeface="Open Sans"/>
                <a:sym typeface="Open Sans"/>
              </a:rPr>
              <a:t>OER = kostenlos + Erlaubnis.</a:t>
            </a:r>
            <a:endParaRPr b="0" i="0" sz="10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20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2000"/>
              <a:buFont typeface="Arial"/>
              <a:buNone/>
            </a:pPr>
            <a:r>
              <a:rPr b="1" i="0" lang="de-CH" sz="1600" u="none" cap="none" strike="noStrike">
                <a:solidFill>
                  <a:srgbClr val="004993"/>
                </a:solidFill>
                <a:latin typeface="Open Sans"/>
                <a:ea typeface="Open Sans"/>
                <a:cs typeface="Open Sans"/>
                <a:sym typeface="Open Sans"/>
              </a:rPr>
              <a:t>Bessere Bildung = bessere Zukunft </a:t>
            </a:r>
            <a:br>
              <a:rPr b="1" i="0" lang="de-CH" sz="1600" u="none" cap="none" strike="noStrike">
                <a:solidFill>
                  <a:srgbClr val="004993"/>
                </a:solidFill>
                <a:latin typeface="Open Sans"/>
                <a:ea typeface="Open Sans"/>
                <a:cs typeface="Open Sans"/>
                <a:sym typeface="Open Sans"/>
              </a:rPr>
            </a:br>
            <a:r>
              <a:rPr b="1" i="0" lang="de-CH" sz="1600" u="none" cap="none" strike="noStrike">
                <a:solidFill>
                  <a:srgbClr val="004993"/>
                </a:solidFill>
                <a:latin typeface="Open Sans"/>
                <a:ea typeface="Open Sans"/>
                <a:cs typeface="Open Sans"/>
                <a:sym typeface="Open Sans"/>
              </a:rPr>
              <a:t>(</a:t>
            </a:r>
            <a:r>
              <a:rPr b="1" i="0" lang="de-CH" sz="1600" u="sng" cap="none" strike="noStrike">
                <a:solidFill>
                  <a:schemeClr val="hlink"/>
                </a:solidFill>
                <a:latin typeface="Open Sans"/>
                <a:ea typeface="Open Sans"/>
                <a:cs typeface="Open Sans"/>
                <a:sym typeface="Open Sans"/>
                <a:hlinkClick r:id="rId3"/>
              </a:rPr>
              <a:t>SDG 4</a:t>
            </a:r>
            <a:r>
              <a:rPr b="1" i="0" lang="de-CH" sz="1600" u="none" cap="none" strike="noStrike">
                <a:solidFill>
                  <a:srgbClr val="004993"/>
                </a:solidFill>
                <a:latin typeface="Open Sans"/>
                <a:ea typeface="Open Sans"/>
                <a:cs typeface="Open Sans"/>
                <a:sym typeface="Open Sans"/>
              </a:rPr>
              <a:t>):</a:t>
            </a:r>
            <a:r>
              <a:rPr b="0" i="0" lang="de-CH" sz="1600" u="none" cap="none" strike="noStrike">
                <a:solidFill>
                  <a:srgbClr val="004993"/>
                </a:solidFill>
                <a:latin typeface="Open Sans"/>
                <a:ea typeface="Open Sans"/>
                <a:cs typeface="Open Sans"/>
                <a:sym typeface="Open Sans"/>
              </a:rPr>
              <a:t> "hochwertige, inklusive und chancengerechte Bildung für Menschen weltweit und ein Leben lang".</a:t>
            </a:r>
            <a:endParaRPr b="0" i="0" sz="10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20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600"/>
              <a:buFont typeface="Arial"/>
              <a:buNone/>
            </a:pPr>
            <a:r>
              <a:rPr b="1" i="0" lang="de-CH" sz="1600" u="none" cap="none" strike="noStrike">
                <a:solidFill>
                  <a:srgbClr val="004993"/>
                </a:solidFill>
                <a:latin typeface="Open Sans"/>
                <a:ea typeface="Open Sans"/>
                <a:cs typeface="Open Sans"/>
                <a:sym typeface="Open Sans"/>
              </a:rPr>
              <a:t>Besseres Verständnis: </a:t>
            </a:r>
            <a:r>
              <a:rPr b="0" i="0" lang="de-CH" sz="1600" u="none" cap="none" strike="noStrike">
                <a:solidFill>
                  <a:srgbClr val="004993"/>
                </a:solidFill>
                <a:latin typeface="Open Sans"/>
                <a:ea typeface="Open Sans"/>
                <a:cs typeface="Open Sans"/>
                <a:sym typeface="Open Sans"/>
              </a:rPr>
              <a:t>Die Lernenden sind in der Lage, Konzepte/Ideen unter Verwendung verschiedener Ressourcen zu wiederholen (d.h. das gleiche Konzept zu adaptieren).</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20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2000"/>
              <a:buFont typeface="Arial"/>
              <a:buNone/>
            </a:pPr>
            <a:r>
              <a:rPr b="1" i="0" lang="de-CH" sz="1600" u="none" cap="none" strike="noStrike">
                <a:solidFill>
                  <a:srgbClr val="004993"/>
                </a:solidFill>
                <a:latin typeface="Open Sans"/>
                <a:ea typeface="Open Sans"/>
                <a:cs typeface="Open Sans"/>
                <a:sym typeface="Open Sans"/>
              </a:rPr>
              <a:t>Co-kreieren:</a:t>
            </a:r>
            <a:r>
              <a:rPr b="0" i="0" lang="de-CH" sz="1600" u="none" cap="none" strike="noStrike">
                <a:solidFill>
                  <a:srgbClr val="004993"/>
                </a:solidFill>
                <a:latin typeface="Open Sans"/>
                <a:ea typeface="Open Sans"/>
                <a:cs typeface="Open Sans"/>
                <a:sym typeface="Open Sans"/>
              </a:rPr>
              <a:t> OER geben Lernenden die Möglichkeit, gleichberechtigte Partner in der Erstellung von Lehrmitteln zu werden.</a:t>
            </a:r>
            <a:endParaRPr b="0" i="0" sz="1600" u="none" cap="none" strike="noStrike">
              <a:solidFill>
                <a:srgbClr val="000000"/>
              </a:solidFill>
              <a:latin typeface="Arial"/>
              <a:ea typeface="Arial"/>
              <a:cs typeface="Arial"/>
              <a:sym typeface="Arial"/>
            </a:endParaRPr>
          </a:p>
        </p:txBody>
      </p:sp>
      <p:cxnSp>
        <p:nvCxnSpPr>
          <p:cNvPr id="267" name="Google Shape;267;p19"/>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68" name="Google Shape;268;p19"/>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sp>
        <p:nvSpPr>
          <p:cNvPr id="269" name="Google Shape;269;p19"/>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0" name="Google Shape;270;p19"/>
          <p:cNvSpPr txBox="1"/>
          <p:nvPr/>
        </p:nvSpPr>
        <p:spPr>
          <a:xfrm>
            <a:off x="192049" y="1507958"/>
            <a:ext cx="23319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de-CH" sz="2700">
                <a:solidFill>
                  <a:schemeClr val="lt1"/>
                </a:solidFill>
                <a:latin typeface="Open Sans"/>
                <a:ea typeface="Open Sans"/>
                <a:cs typeface="Open Sans"/>
                <a:sym typeface="Open Sans"/>
              </a:rPr>
              <a:t>Vorteile der offenen Bildung für</a:t>
            </a:r>
            <a:r>
              <a:rPr b="1" i="0" lang="de-CH" sz="2700" u="none" cap="none" strike="noStrike">
                <a:solidFill>
                  <a:schemeClr val="lt1"/>
                </a:solidFill>
                <a:latin typeface="Open Sans"/>
                <a:ea typeface="Open Sans"/>
                <a:cs typeface="Open Sans"/>
                <a:sym typeface="Open Sans"/>
              </a:rPr>
              <a:t> </a:t>
            </a:r>
            <a:r>
              <a:rPr b="1" i="0" lang="de-CH" sz="2700" u="none" cap="none" strike="noStrike">
                <a:solidFill>
                  <a:srgbClr val="FFDE59"/>
                </a:solidFill>
                <a:latin typeface="Open Sans"/>
                <a:ea typeface="Open Sans"/>
                <a:cs typeface="Open Sans"/>
                <a:sym typeface="Open Sans"/>
              </a:rPr>
              <a:t>Lernende</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274" name="Shape 274"/>
        <p:cNvGrpSpPr/>
        <p:nvPr/>
      </p:nvGrpSpPr>
      <p:grpSpPr>
        <a:xfrm>
          <a:off x="0" y="0"/>
          <a:ext cx="0" cy="0"/>
          <a:chOff x="0" y="0"/>
          <a:chExt cx="0" cy="0"/>
        </a:xfrm>
      </p:grpSpPr>
      <p:sp>
        <p:nvSpPr>
          <p:cNvPr id="275" name="Google Shape;275;p20"/>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6" name="Google Shape;276;p2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7" name="Google Shape;277;p20"/>
          <p:cNvSpPr txBox="1"/>
          <p:nvPr/>
        </p:nvSpPr>
        <p:spPr>
          <a:xfrm>
            <a:off x="3042408" y="93097"/>
            <a:ext cx="5836800" cy="4385786"/>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500"/>
              <a:buFont typeface="Arial"/>
              <a:buNone/>
            </a:pPr>
            <a:r>
              <a:rPr b="1" i="0" lang="de-CH" sz="1500" u="none" cap="none" strike="noStrike">
                <a:solidFill>
                  <a:srgbClr val="004993"/>
                </a:solidFill>
                <a:latin typeface="Open Sans"/>
                <a:ea typeface="Open Sans"/>
                <a:cs typeface="Open Sans"/>
                <a:sym typeface="Open Sans"/>
              </a:rPr>
              <a:t>Veränderung zulassen: </a:t>
            </a:r>
            <a:r>
              <a:rPr b="0" i="0" lang="de-CH" sz="1600" u="none" cap="none" strike="noStrike">
                <a:solidFill>
                  <a:srgbClr val="004993"/>
                </a:solidFill>
                <a:latin typeface="Open Sans"/>
                <a:ea typeface="Open Sans"/>
                <a:cs typeface="Open Sans"/>
                <a:sym typeface="Open Sans"/>
              </a:rPr>
              <a:t>Lehrende können OER anpassen und so die beste Mischung aus Kursmaterialien für jede Lernerfahrung erstellen.</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5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de-CH" sz="1500" u="none" cap="none" strike="noStrike">
                <a:solidFill>
                  <a:srgbClr val="004993"/>
                </a:solidFill>
                <a:latin typeface="Open Sans"/>
                <a:ea typeface="Open Sans"/>
                <a:cs typeface="Open Sans"/>
                <a:sym typeface="Open Sans"/>
              </a:rPr>
              <a:t>Offene Pädagogik: </a:t>
            </a:r>
            <a:r>
              <a:rPr b="0" i="0" lang="de-CH" sz="1500" u="none" cap="none" strike="noStrike">
                <a:solidFill>
                  <a:srgbClr val="004993"/>
                </a:solidFill>
                <a:latin typeface="Open Sans"/>
                <a:ea typeface="Open Sans"/>
                <a:cs typeface="Open Sans"/>
                <a:sym typeface="Open Sans"/>
              </a:rPr>
              <a:t>Mit OER sind die Lernenden stark in den Bildungsprozess und in die Erstellung von Lernmaterialien eingebunden.</a:t>
            </a:r>
            <a:endParaRPr b="0" i="0" sz="15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de-CH" sz="1500" u="none" cap="none" strike="noStrike">
                <a:solidFill>
                  <a:srgbClr val="004993"/>
                </a:solidFill>
                <a:latin typeface="Open Sans"/>
                <a:ea typeface="Open Sans"/>
                <a:cs typeface="Open Sans"/>
                <a:sym typeface="Open Sans"/>
              </a:rPr>
              <a:t>Reputation: </a:t>
            </a:r>
            <a:r>
              <a:rPr b="0" i="0" lang="de-CH" sz="1500" u="none" cap="none" strike="noStrike">
                <a:solidFill>
                  <a:srgbClr val="004993"/>
                </a:solidFill>
                <a:latin typeface="Open Sans"/>
                <a:ea typeface="Open Sans"/>
                <a:cs typeface="Open Sans"/>
                <a:sym typeface="Open Sans"/>
              </a:rPr>
              <a:t>Qualitativ hochwertige OER erhöhen die Reputation der Lehrenden und bieten gleichzeitig neue Möglichkeiten der Zusammenarbeit mit Kolleg/innen weltweit.</a:t>
            </a:r>
            <a:endParaRPr b="0" i="0" sz="15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de-CH" sz="1500" u="none" cap="none" strike="noStrike">
                <a:solidFill>
                  <a:srgbClr val="004993"/>
                </a:solidFill>
                <a:latin typeface="Open Sans"/>
                <a:ea typeface="Open Sans"/>
                <a:cs typeface="Open Sans"/>
                <a:sym typeface="Open Sans"/>
              </a:rPr>
              <a:t> </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de-CH" sz="1500" u="none" cap="none" strike="noStrike">
                <a:solidFill>
                  <a:srgbClr val="004993"/>
                </a:solidFill>
                <a:latin typeface="Open Sans"/>
                <a:ea typeface="Open Sans"/>
                <a:cs typeface="Open Sans"/>
                <a:sym typeface="Open Sans"/>
              </a:rPr>
              <a:t>Arbeitsbelastung verringern: </a:t>
            </a:r>
            <a:r>
              <a:rPr b="0" i="0" lang="de-CH" sz="1500" u="none" cap="none" strike="noStrike">
                <a:solidFill>
                  <a:srgbClr val="004993"/>
                </a:solidFill>
                <a:latin typeface="Open Sans"/>
                <a:ea typeface="Open Sans"/>
                <a:cs typeface="Open Sans"/>
                <a:sym typeface="Open Sans"/>
              </a:rPr>
              <a:t>Die Lehrkräfte müssen das Rad nicht jedes Mal neu erfinden, sondern können Vorhandenes wiederverwenden. </a:t>
            </a:r>
            <a:endParaRPr b="0" i="0" sz="15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de-CH" sz="1500" u="none" cap="none" strike="noStrike">
                <a:solidFill>
                  <a:srgbClr val="004993"/>
                </a:solidFill>
                <a:latin typeface="Open Sans"/>
                <a:ea typeface="Open Sans"/>
                <a:cs typeface="Open Sans"/>
                <a:sym typeface="Open Sans"/>
              </a:rPr>
              <a:t>Inspirieren: </a:t>
            </a:r>
            <a:r>
              <a:rPr b="0" i="0" lang="de-CH" sz="1500" u="none" cap="none" strike="noStrike">
                <a:solidFill>
                  <a:srgbClr val="004993"/>
                </a:solidFill>
                <a:latin typeface="Open Sans"/>
                <a:ea typeface="Open Sans"/>
                <a:cs typeface="Open Sans"/>
                <a:sym typeface="Open Sans"/>
              </a:rPr>
              <a:t>OER sind eine Möglichkeit, auf neue Ideen zu kommen.</a:t>
            </a:r>
            <a:endParaRPr b="0" i="0" sz="1500" u="none" cap="none" strike="noStrike">
              <a:solidFill>
                <a:srgbClr val="000000"/>
              </a:solidFill>
              <a:latin typeface="Arial"/>
              <a:ea typeface="Arial"/>
              <a:cs typeface="Arial"/>
              <a:sym typeface="Arial"/>
            </a:endParaRPr>
          </a:p>
        </p:txBody>
      </p:sp>
      <p:cxnSp>
        <p:nvCxnSpPr>
          <p:cNvPr id="278" name="Google Shape;278;p2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79" name="Google Shape;279;p2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80" name="Google Shape;280;p20"/>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1" name="Google Shape;281;p20"/>
          <p:cNvSpPr txBox="1"/>
          <p:nvPr/>
        </p:nvSpPr>
        <p:spPr>
          <a:xfrm>
            <a:off x="192049" y="1495722"/>
            <a:ext cx="2331900" cy="15639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lang="de-CH" sz="2800">
                <a:solidFill>
                  <a:srgbClr val="FFFFFF"/>
                </a:solidFill>
                <a:latin typeface="Open Sans"/>
                <a:ea typeface="Open Sans"/>
                <a:cs typeface="Open Sans"/>
                <a:sym typeface="Open Sans"/>
              </a:rPr>
              <a:t>Vorteile der offenen Bildung für</a:t>
            </a:r>
            <a:r>
              <a:rPr b="1" i="0" lang="de-CH" sz="2800" u="none" cap="none" strike="noStrike">
                <a:solidFill>
                  <a:srgbClr val="FFFFFF"/>
                </a:solidFill>
                <a:latin typeface="Open Sans"/>
                <a:ea typeface="Open Sans"/>
                <a:cs typeface="Open Sans"/>
                <a:sym typeface="Open Sans"/>
              </a:rPr>
              <a:t> </a:t>
            </a:r>
            <a:r>
              <a:rPr b="1" i="0" lang="de-CH" sz="2800" u="none" cap="none" strike="noStrike">
                <a:solidFill>
                  <a:schemeClr val="accent4"/>
                </a:solidFill>
                <a:latin typeface="Open Sans"/>
                <a:ea typeface="Open Sans"/>
                <a:cs typeface="Open Sans"/>
                <a:sym typeface="Open Sans"/>
              </a:rPr>
              <a:t>Lehrende</a:t>
            </a:r>
            <a:endParaRPr b="1" i="0" sz="36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285" name="Shape 285"/>
        <p:cNvGrpSpPr/>
        <p:nvPr/>
      </p:nvGrpSpPr>
      <p:grpSpPr>
        <a:xfrm>
          <a:off x="0" y="0"/>
          <a:ext cx="0" cy="0"/>
          <a:chOff x="0" y="0"/>
          <a:chExt cx="0" cy="0"/>
        </a:xfrm>
      </p:grpSpPr>
      <p:sp>
        <p:nvSpPr>
          <p:cNvPr id="286" name="Google Shape;286;p21"/>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7" name="Google Shape;287;p2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8" name="Google Shape;288;p21"/>
          <p:cNvSpPr txBox="1"/>
          <p:nvPr/>
        </p:nvSpPr>
        <p:spPr>
          <a:xfrm>
            <a:off x="3188712" y="1160092"/>
            <a:ext cx="5460000" cy="2154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de-CH" sz="3200" u="none" cap="none" strike="noStrike">
                <a:solidFill>
                  <a:srgbClr val="004993"/>
                </a:solidFill>
                <a:latin typeface="Open Sans"/>
                <a:ea typeface="Open Sans"/>
                <a:cs typeface="Open Sans"/>
                <a:sym typeface="Open Sans"/>
              </a:rPr>
              <a:t>Veränderung zulassen: </a:t>
            </a:r>
            <a:r>
              <a:rPr b="0" i="0" lang="de-CH" sz="2400" u="none" cap="none" strike="noStrike">
                <a:solidFill>
                  <a:srgbClr val="004993"/>
                </a:solidFill>
                <a:latin typeface="Open Sans"/>
                <a:ea typeface="Open Sans"/>
                <a:cs typeface="Open Sans"/>
                <a:sym typeface="Open Sans"/>
              </a:rPr>
              <a:t>Lehrende können OER anpassen und so die beste Mischung aus Kursmaterialien für jede Lernerfahrung erstellen.</a:t>
            </a:r>
            <a:endParaRPr b="1" i="0" sz="2400" u="none" cap="none" strike="noStrike">
              <a:solidFill>
                <a:srgbClr val="004993"/>
              </a:solidFill>
              <a:latin typeface="Open Sans"/>
              <a:ea typeface="Open Sans"/>
              <a:cs typeface="Open Sans"/>
              <a:sym typeface="Open Sans"/>
            </a:endParaRPr>
          </a:p>
        </p:txBody>
      </p:sp>
      <p:cxnSp>
        <p:nvCxnSpPr>
          <p:cNvPr id="289" name="Google Shape;289;p21"/>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90" name="Google Shape;290;p21"/>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91" name="Google Shape;291;p21"/>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2" name="Google Shape;292;p21"/>
          <p:cNvSpPr txBox="1"/>
          <p:nvPr/>
        </p:nvSpPr>
        <p:spPr>
          <a:xfrm>
            <a:off x="192049" y="1495722"/>
            <a:ext cx="2331900" cy="15639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lang="de-CH" sz="2800">
                <a:solidFill>
                  <a:srgbClr val="FFFFFF"/>
                </a:solidFill>
                <a:latin typeface="Open Sans"/>
                <a:ea typeface="Open Sans"/>
                <a:cs typeface="Open Sans"/>
                <a:sym typeface="Open Sans"/>
              </a:rPr>
              <a:t>Vorteile der offenen Bildung für</a:t>
            </a:r>
            <a:r>
              <a:rPr b="1" i="0" lang="de-CH" sz="2800" u="none" cap="none" strike="noStrike">
                <a:solidFill>
                  <a:srgbClr val="FFFFFF"/>
                </a:solidFill>
                <a:latin typeface="Open Sans"/>
                <a:ea typeface="Open Sans"/>
                <a:cs typeface="Open Sans"/>
                <a:sym typeface="Open Sans"/>
              </a:rPr>
              <a:t> </a:t>
            </a:r>
            <a:r>
              <a:rPr b="1" i="0" lang="de-CH" sz="2800" u="none" cap="none" strike="noStrike">
                <a:solidFill>
                  <a:schemeClr val="accent4"/>
                </a:solidFill>
                <a:latin typeface="Open Sans"/>
                <a:ea typeface="Open Sans"/>
                <a:cs typeface="Open Sans"/>
                <a:sym typeface="Open Sans"/>
              </a:rPr>
              <a:t>Lehrende</a:t>
            </a:r>
            <a:endParaRPr b="1" i="0" sz="36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296" name="Shape 296"/>
        <p:cNvGrpSpPr/>
        <p:nvPr/>
      </p:nvGrpSpPr>
      <p:grpSpPr>
        <a:xfrm>
          <a:off x="0" y="0"/>
          <a:ext cx="0" cy="0"/>
          <a:chOff x="0" y="0"/>
          <a:chExt cx="0" cy="0"/>
        </a:xfrm>
      </p:grpSpPr>
      <p:sp>
        <p:nvSpPr>
          <p:cNvPr id="297" name="Google Shape;297;p22"/>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8" name="Google Shape;298;p22"/>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9" name="Google Shape;299;p22"/>
          <p:cNvSpPr txBox="1"/>
          <p:nvPr/>
        </p:nvSpPr>
        <p:spPr>
          <a:xfrm>
            <a:off x="3183301" y="1160107"/>
            <a:ext cx="5460000" cy="2154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de-CH" sz="3200" u="none" cap="none" strike="noStrike">
                <a:solidFill>
                  <a:srgbClr val="004993"/>
                </a:solidFill>
                <a:latin typeface="Open Sans"/>
                <a:ea typeface="Open Sans"/>
                <a:cs typeface="Open Sans"/>
                <a:sym typeface="Open Sans"/>
              </a:rPr>
              <a:t>Offene Pädagogik: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de-CH" sz="2400" u="none" cap="none" strike="noStrike">
                <a:solidFill>
                  <a:srgbClr val="004993"/>
                </a:solidFill>
                <a:latin typeface="Open Sans"/>
                <a:ea typeface="Open Sans"/>
                <a:cs typeface="Open Sans"/>
                <a:sym typeface="Open Sans"/>
              </a:rPr>
              <a:t>Mit OER sind die Lernenden stark in den Bildungsprozess und in die Erstellung von Lernmaterialien eingebunden.</a:t>
            </a:r>
            <a:endParaRPr b="0" i="0" sz="1400" u="none" cap="none" strike="noStrike">
              <a:solidFill>
                <a:srgbClr val="000000"/>
              </a:solidFill>
              <a:latin typeface="Arial"/>
              <a:ea typeface="Arial"/>
              <a:cs typeface="Arial"/>
              <a:sym typeface="Arial"/>
            </a:endParaRPr>
          </a:p>
        </p:txBody>
      </p:sp>
      <p:cxnSp>
        <p:nvCxnSpPr>
          <p:cNvPr id="300" name="Google Shape;300;p22"/>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01" name="Google Shape;301;p22"/>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02" name="Google Shape;302;p22"/>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3" name="Google Shape;303;p22"/>
          <p:cNvSpPr txBox="1"/>
          <p:nvPr/>
        </p:nvSpPr>
        <p:spPr>
          <a:xfrm>
            <a:off x="192049" y="1495722"/>
            <a:ext cx="2331900" cy="15639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lang="de-CH" sz="2800">
                <a:solidFill>
                  <a:srgbClr val="FFFFFF"/>
                </a:solidFill>
                <a:latin typeface="Open Sans"/>
                <a:ea typeface="Open Sans"/>
                <a:cs typeface="Open Sans"/>
                <a:sym typeface="Open Sans"/>
              </a:rPr>
              <a:t>Vorteile der offenen Bildung für</a:t>
            </a:r>
            <a:r>
              <a:rPr b="1" i="0" lang="de-CH" sz="2800" u="none" cap="none" strike="noStrike">
                <a:solidFill>
                  <a:srgbClr val="FFFFFF"/>
                </a:solidFill>
                <a:latin typeface="Open Sans"/>
                <a:ea typeface="Open Sans"/>
                <a:cs typeface="Open Sans"/>
                <a:sym typeface="Open Sans"/>
              </a:rPr>
              <a:t> </a:t>
            </a:r>
            <a:r>
              <a:rPr b="1" i="0" lang="de-CH" sz="2800" u="none" cap="none" strike="noStrike">
                <a:solidFill>
                  <a:schemeClr val="accent4"/>
                </a:solidFill>
                <a:latin typeface="Open Sans"/>
                <a:ea typeface="Open Sans"/>
                <a:cs typeface="Open Sans"/>
                <a:sym typeface="Open Sans"/>
              </a:rPr>
              <a:t>Lehrende</a:t>
            </a:r>
            <a:endParaRPr b="1" i="0" sz="36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07" name="Shape 307"/>
        <p:cNvGrpSpPr/>
        <p:nvPr/>
      </p:nvGrpSpPr>
      <p:grpSpPr>
        <a:xfrm>
          <a:off x="0" y="0"/>
          <a:ext cx="0" cy="0"/>
          <a:chOff x="0" y="0"/>
          <a:chExt cx="0" cy="0"/>
        </a:xfrm>
      </p:grpSpPr>
      <p:sp>
        <p:nvSpPr>
          <p:cNvPr id="308" name="Google Shape;308;p23"/>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9" name="Google Shape;309;p23"/>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0" name="Google Shape;310;p23"/>
          <p:cNvSpPr txBox="1"/>
          <p:nvPr/>
        </p:nvSpPr>
        <p:spPr>
          <a:xfrm>
            <a:off x="3146091" y="975449"/>
            <a:ext cx="5939100" cy="2524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de-CH" sz="3200" u="none" cap="none" strike="noStrike">
                <a:solidFill>
                  <a:srgbClr val="004993"/>
                </a:solidFill>
                <a:latin typeface="Open Sans"/>
                <a:ea typeface="Open Sans"/>
                <a:cs typeface="Open Sans"/>
                <a:sym typeface="Open Sans"/>
              </a:rPr>
              <a:t>Reputation: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de-CH" sz="2400" u="none" cap="none" strike="noStrike">
                <a:solidFill>
                  <a:srgbClr val="004993"/>
                </a:solidFill>
                <a:latin typeface="Open Sans"/>
                <a:ea typeface="Open Sans"/>
                <a:cs typeface="Open Sans"/>
                <a:sym typeface="Open Sans"/>
              </a:rPr>
              <a:t>Qualitativ hochwertige OER erhöhen die Reputation der Lehrenden und bieten gleichzeitig neue Möglich-keiten der Zusammenarbeit mit Kolleg/innen weltweit.</a:t>
            </a:r>
            <a:endParaRPr b="0" i="0" sz="1400" u="none" cap="none" strike="noStrike">
              <a:solidFill>
                <a:srgbClr val="000000"/>
              </a:solidFill>
              <a:latin typeface="Arial"/>
              <a:ea typeface="Arial"/>
              <a:cs typeface="Arial"/>
              <a:sym typeface="Arial"/>
            </a:endParaRPr>
          </a:p>
        </p:txBody>
      </p:sp>
      <p:cxnSp>
        <p:nvCxnSpPr>
          <p:cNvPr id="311" name="Google Shape;311;p23"/>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12" name="Google Shape;312;p23"/>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13" name="Google Shape;313;p23"/>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4" name="Google Shape;314;p23"/>
          <p:cNvSpPr txBox="1"/>
          <p:nvPr/>
        </p:nvSpPr>
        <p:spPr>
          <a:xfrm>
            <a:off x="192049" y="1495722"/>
            <a:ext cx="2331900" cy="15639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lang="de-CH" sz="2800">
                <a:solidFill>
                  <a:srgbClr val="FFFFFF"/>
                </a:solidFill>
                <a:latin typeface="Open Sans"/>
                <a:ea typeface="Open Sans"/>
                <a:cs typeface="Open Sans"/>
                <a:sym typeface="Open Sans"/>
              </a:rPr>
              <a:t>Vorteile der offenen Bildung für</a:t>
            </a:r>
            <a:r>
              <a:rPr b="1" i="0" lang="de-CH" sz="2800" u="none" cap="none" strike="noStrike">
                <a:solidFill>
                  <a:srgbClr val="FFFFFF"/>
                </a:solidFill>
                <a:latin typeface="Open Sans"/>
                <a:ea typeface="Open Sans"/>
                <a:cs typeface="Open Sans"/>
                <a:sym typeface="Open Sans"/>
              </a:rPr>
              <a:t> </a:t>
            </a:r>
            <a:r>
              <a:rPr b="1" i="0" lang="de-CH" sz="2800" u="none" cap="none" strike="noStrike">
                <a:solidFill>
                  <a:schemeClr val="accent4"/>
                </a:solidFill>
                <a:latin typeface="Open Sans"/>
                <a:ea typeface="Open Sans"/>
                <a:cs typeface="Open Sans"/>
                <a:sym typeface="Open Sans"/>
              </a:rPr>
              <a:t>Lehrende</a:t>
            </a:r>
            <a:endParaRPr b="1" i="0" sz="36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18" name="Shape 318"/>
        <p:cNvGrpSpPr/>
        <p:nvPr/>
      </p:nvGrpSpPr>
      <p:grpSpPr>
        <a:xfrm>
          <a:off x="0" y="0"/>
          <a:ext cx="0" cy="0"/>
          <a:chOff x="0" y="0"/>
          <a:chExt cx="0" cy="0"/>
        </a:xfrm>
      </p:grpSpPr>
      <p:sp>
        <p:nvSpPr>
          <p:cNvPr id="319" name="Google Shape;319;p24"/>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0" name="Google Shape;320;p2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1" name="Google Shape;321;p24"/>
          <p:cNvSpPr txBox="1"/>
          <p:nvPr/>
        </p:nvSpPr>
        <p:spPr>
          <a:xfrm>
            <a:off x="3208777" y="913800"/>
            <a:ext cx="5650800" cy="264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de-CH" sz="3200" u="none" cap="none" strike="noStrike">
                <a:solidFill>
                  <a:srgbClr val="004993"/>
                </a:solidFill>
                <a:latin typeface="Open Sans"/>
                <a:ea typeface="Open Sans"/>
                <a:cs typeface="Open Sans"/>
                <a:sym typeface="Open Sans"/>
              </a:rPr>
              <a:t>Arbeitsbelastung verringern: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de-CH" sz="2400" u="none" cap="none" strike="noStrike">
                <a:solidFill>
                  <a:srgbClr val="004993"/>
                </a:solidFill>
                <a:latin typeface="Open Sans"/>
                <a:ea typeface="Open Sans"/>
                <a:cs typeface="Open Sans"/>
                <a:sym typeface="Open Sans"/>
              </a:rPr>
              <a:t>Die Lehrkräfte müssen das Rad nicht jedes Mal neu erfinden, sondern können Vorhandenes wiederverwenden. </a:t>
            </a:r>
            <a:endParaRPr b="0" i="0" sz="1400" u="none" cap="none" strike="noStrike">
              <a:solidFill>
                <a:srgbClr val="000000"/>
              </a:solidFill>
              <a:latin typeface="Arial"/>
              <a:ea typeface="Arial"/>
              <a:cs typeface="Arial"/>
              <a:sym typeface="Arial"/>
            </a:endParaRPr>
          </a:p>
        </p:txBody>
      </p:sp>
      <p:cxnSp>
        <p:nvCxnSpPr>
          <p:cNvPr id="322" name="Google Shape;322;p24"/>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23" name="Google Shape;323;p24"/>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24" name="Google Shape;324;p24"/>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5" name="Google Shape;325;p24"/>
          <p:cNvSpPr txBox="1"/>
          <p:nvPr/>
        </p:nvSpPr>
        <p:spPr>
          <a:xfrm>
            <a:off x="192049" y="1495722"/>
            <a:ext cx="2331900" cy="15639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lang="de-CH" sz="2800">
                <a:solidFill>
                  <a:srgbClr val="FFFFFF"/>
                </a:solidFill>
                <a:latin typeface="Open Sans"/>
                <a:ea typeface="Open Sans"/>
                <a:cs typeface="Open Sans"/>
                <a:sym typeface="Open Sans"/>
              </a:rPr>
              <a:t>Vorteile der offenen Bildung für</a:t>
            </a:r>
            <a:r>
              <a:rPr b="1" i="0" lang="de-CH" sz="2800" u="none" cap="none" strike="noStrike">
                <a:solidFill>
                  <a:srgbClr val="FFFFFF"/>
                </a:solidFill>
                <a:latin typeface="Open Sans"/>
                <a:ea typeface="Open Sans"/>
                <a:cs typeface="Open Sans"/>
                <a:sym typeface="Open Sans"/>
              </a:rPr>
              <a:t> </a:t>
            </a:r>
            <a:r>
              <a:rPr b="1" i="0" lang="de-CH" sz="2800" u="none" cap="none" strike="noStrike">
                <a:solidFill>
                  <a:schemeClr val="accent4"/>
                </a:solidFill>
                <a:latin typeface="Open Sans"/>
                <a:ea typeface="Open Sans"/>
                <a:cs typeface="Open Sans"/>
                <a:sym typeface="Open Sans"/>
              </a:rPr>
              <a:t>Lehrende</a:t>
            </a:r>
            <a:endParaRPr b="1" i="0" sz="36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29" name="Shape 329"/>
        <p:cNvGrpSpPr/>
        <p:nvPr/>
      </p:nvGrpSpPr>
      <p:grpSpPr>
        <a:xfrm>
          <a:off x="0" y="0"/>
          <a:ext cx="0" cy="0"/>
          <a:chOff x="0" y="0"/>
          <a:chExt cx="0" cy="0"/>
        </a:xfrm>
      </p:grpSpPr>
      <p:sp>
        <p:nvSpPr>
          <p:cNvPr id="330" name="Google Shape;330;p25"/>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1" name="Google Shape;331;p25"/>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2" name="Google Shape;332;p25"/>
          <p:cNvSpPr txBox="1"/>
          <p:nvPr/>
        </p:nvSpPr>
        <p:spPr>
          <a:xfrm>
            <a:off x="3215166" y="1549750"/>
            <a:ext cx="5460000" cy="1416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de-CH" sz="3200" u="none" cap="none" strike="noStrike">
                <a:solidFill>
                  <a:srgbClr val="004993"/>
                </a:solidFill>
                <a:latin typeface="Open Sans"/>
                <a:ea typeface="Open Sans"/>
                <a:cs typeface="Open Sans"/>
                <a:sym typeface="Open Sans"/>
              </a:rPr>
              <a:t>Inspirieren: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de-CH" sz="2400" u="none" cap="none" strike="noStrike">
                <a:solidFill>
                  <a:srgbClr val="004993"/>
                </a:solidFill>
                <a:latin typeface="Open Sans"/>
                <a:ea typeface="Open Sans"/>
                <a:cs typeface="Open Sans"/>
                <a:sym typeface="Open Sans"/>
              </a:rPr>
              <a:t>OER sind eine Möglichkeit, auf neue Ideen zu kommen.</a:t>
            </a:r>
            <a:endParaRPr b="0" i="0" sz="1400" u="none" cap="none" strike="noStrike">
              <a:solidFill>
                <a:srgbClr val="000000"/>
              </a:solidFill>
              <a:latin typeface="Arial"/>
              <a:ea typeface="Arial"/>
              <a:cs typeface="Arial"/>
              <a:sym typeface="Arial"/>
            </a:endParaRPr>
          </a:p>
        </p:txBody>
      </p:sp>
      <p:cxnSp>
        <p:nvCxnSpPr>
          <p:cNvPr id="333" name="Google Shape;333;p25"/>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34" name="Google Shape;334;p25"/>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35" name="Google Shape;335;p25"/>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6" name="Google Shape;336;p25"/>
          <p:cNvSpPr txBox="1"/>
          <p:nvPr/>
        </p:nvSpPr>
        <p:spPr>
          <a:xfrm>
            <a:off x="192049" y="1495722"/>
            <a:ext cx="2331900" cy="15639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lang="de-CH" sz="2800">
                <a:solidFill>
                  <a:srgbClr val="FFFFFF"/>
                </a:solidFill>
                <a:latin typeface="Open Sans"/>
                <a:ea typeface="Open Sans"/>
                <a:cs typeface="Open Sans"/>
                <a:sym typeface="Open Sans"/>
              </a:rPr>
              <a:t>Vorteile der offenen Bildung für</a:t>
            </a:r>
            <a:r>
              <a:rPr b="1" i="0" lang="de-CH" sz="2800" u="none" cap="none" strike="noStrike">
                <a:solidFill>
                  <a:srgbClr val="FFFFFF"/>
                </a:solidFill>
                <a:latin typeface="Open Sans"/>
                <a:ea typeface="Open Sans"/>
                <a:cs typeface="Open Sans"/>
                <a:sym typeface="Open Sans"/>
              </a:rPr>
              <a:t> </a:t>
            </a:r>
            <a:r>
              <a:rPr b="1" i="0" lang="de-CH" sz="2800" u="none" cap="none" strike="noStrike">
                <a:solidFill>
                  <a:schemeClr val="accent4"/>
                </a:solidFill>
                <a:latin typeface="Open Sans"/>
                <a:ea typeface="Open Sans"/>
                <a:cs typeface="Open Sans"/>
                <a:sym typeface="Open Sans"/>
              </a:rPr>
              <a:t>Lehrende</a:t>
            </a:r>
            <a:endParaRPr b="1" i="0" sz="36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40" name="Shape 340"/>
        <p:cNvGrpSpPr/>
        <p:nvPr/>
      </p:nvGrpSpPr>
      <p:grpSpPr>
        <a:xfrm>
          <a:off x="0" y="0"/>
          <a:ext cx="0" cy="0"/>
          <a:chOff x="0" y="0"/>
          <a:chExt cx="0" cy="0"/>
        </a:xfrm>
      </p:grpSpPr>
      <p:sp>
        <p:nvSpPr>
          <p:cNvPr id="341" name="Google Shape;341;p26"/>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2" name="Google Shape;342;p26"/>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3" name="Google Shape;343;p26"/>
          <p:cNvSpPr txBox="1"/>
          <p:nvPr/>
        </p:nvSpPr>
        <p:spPr>
          <a:xfrm>
            <a:off x="3123975" y="181575"/>
            <a:ext cx="5742600" cy="4178037"/>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de-CH" sz="1500" u="none" cap="none" strike="noStrike">
                <a:solidFill>
                  <a:srgbClr val="004993"/>
                </a:solidFill>
                <a:latin typeface="Open Sans"/>
                <a:ea typeface="Open Sans"/>
                <a:cs typeface="Open Sans"/>
                <a:sym typeface="Open Sans"/>
              </a:rPr>
              <a:t>Aktive Ansätze fördern: </a:t>
            </a:r>
            <a:r>
              <a:rPr b="0" i="0" lang="de-CH" sz="1500" u="none" cap="none" strike="noStrike">
                <a:solidFill>
                  <a:srgbClr val="004993"/>
                </a:solidFill>
                <a:latin typeface="Open Sans"/>
                <a:ea typeface="Open Sans"/>
                <a:cs typeface="Open Sans"/>
                <a:sym typeface="Open Sans"/>
              </a:rPr>
              <a:t>Lehrende können verschiedene praktische Strategien entwickeln, um das Lernen durch Handeln auf der Grundlage von neu gemischten/angepassten OER zu unterstützen.</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rPr b="1" i="0" lang="de-CH" sz="1500" u="none" cap="none" strike="noStrike">
                <a:solidFill>
                  <a:srgbClr val="004993"/>
                </a:solidFill>
                <a:latin typeface="Open Sans"/>
                <a:ea typeface="Open Sans"/>
                <a:cs typeface="Open Sans"/>
                <a:sym typeface="Open Sans"/>
              </a:rPr>
              <a:t>Zusammenarbeit fördern: </a:t>
            </a:r>
            <a:r>
              <a:rPr b="0" i="0" lang="de-CH" sz="1500" u="none" cap="none" strike="noStrike">
                <a:solidFill>
                  <a:srgbClr val="004993"/>
                </a:solidFill>
                <a:latin typeface="Open Sans"/>
                <a:ea typeface="Open Sans"/>
                <a:cs typeface="Open Sans"/>
                <a:sym typeface="Open Sans"/>
              </a:rPr>
              <a:t>Peer-to-Peer-Feedback, Zusammenarbeit von Lernenden und die Beteiligung von Expert/innen bereichern den Lehr-Lernprozess. Sie werden durch den Prozess der offenen Lizenzierung unterstützt.</a:t>
            </a:r>
            <a:endParaRPr b="0" i="0" sz="15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dk1"/>
              </a:buClr>
              <a:buSzPts val="11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de-CH" sz="1500" u="none" cap="none" strike="noStrike">
                <a:solidFill>
                  <a:srgbClr val="004993"/>
                </a:solidFill>
                <a:latin typeface="Open Sans"/>
                <a:ea typeface="Open Sans"/>
                <a:cs typeface="Open Sans"/>
                <a:sym typeface="Open Sans"/>
              </a:rPr>
              <a:t>Innovation: </a:t>
            </a:r>
            <a:r>
              <a:rPr b="0" i="0" lang="de-CH" sz="1500" u="none" cap="none" strike="noStrike">
                <a:solidFill>
                  <a:srgbClr val="004993"/>
                </a:solidFill>
                <a:latin typeface="Open Sans"/>
                <a:ea typeface="Open Sans"/>
                <a:cs typeface="Open Sans"/>
                <a:sym typeface="Open Sans"/>
              </a:rPr>
              <a:t>OER bieten die Möglichkeit, die Qualität von Lehr- und Lernmaterialien zu verbessern, indem sie es anderen ermöglichen, darauf aufzubauen und konstruktives Feedback zu geben. </a:t>
            </a:r>
            <a:endParaRPr b="0" i="0" sz="15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dk1"/>
              </a:buClr>
              <a:buSzPts val="11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de-CH" sz="1500" u="none" cap="none" strike="noStrike">
                <a:solidFill>
                  <a:srgbClr val="004993"/>
                </a:solidFill>
                <a:latin typeface="Open Sans"/>
                <a:ea typeface="Open Sans"/>
                <a:cs typeface="Open Sans"/>
                <a:sym typeface="Open Sans"/>
              </a:rPr>
              <a:t>Erbe sicherstellen: </a:t>
            </a:r>
            <a:r>
              <a:rPr b="0" i="0" lang="de-CH" sz="1500" u="none" cap="none" strike="noStrike">
                <a:solidFill>
                  <a:srgbClr val="004993"/>
                </a:solidFill>
                <a:latin typeface="Open Sans"/>
                <a:ea typeface="Open Sans"/>
                <a:cs typeface="Open Sans"/>
                <a:sym typeface="Open Sans"/>
              </a:rPr>
              <a:t>Der durch OER angestoßene Prozess der Wiederverwendung geht auch nach der Pensionierung weiter.</a:t>
            </a:r>
            <a:endParaRPr b="0" i="0" sz="1500" u="none" cap="none" strike="noStrike">
              <a:solidFill>
                <a:srgbClr val="000000"/>
              </a:solidFill>
              <a:latin typeface="Arial"/>
              <a:ea typeface="Arial"/>
              <a:cs typeface="Arial"/>
              <a:sym typeface="Arial"/>
            </a:endParaRPr>
          </a:p>
        </p:txBody>
      </p:sp>
      <p:cxnSp>
        <p:nvCxnSpPr>
          <p:cNvPr id="344" name="Google Shape;344;p26"/>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45" name="Google Shape;345;p26"/>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46" name="Google Shape;346;p26"/>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7" name="Google Shape;347;p26"/>
          <p:cNvSpPr txBox="1"/>
          <p:nvPr/>
        </p:nvSpPr>
        <p:spPr>
          <a:xfrm>
            <a:off x="192049" y="1495722"/>
            <a:ext cx="2331900" cy="15639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lang="de-CH" sz="2800">
                <a:solidFill>
                  <a:srgbClr val="FFFFFF"/>
                </a:solidFill>
                <a:latin typeface="Open Sans"/>
                <a:ea typeface="Open Sans"/>
                <a:cs typeface="Open Sans"/>
                <a:sym typeface="Open Sans"/>
              </a:rPr>
              <a:t>Vorteile der offenen Bildung für</a:t>
            </a:r>
            <a:r>
              <a:rPr b="1" i="0" lang="de-CH" sz="2800" u="none" cap="none" strike="noStrike">
                <a:solidFill>
                  <a:srgbClr val="FFFFFF"/>
                </a:solidFill>
                <a:latin typeface="Open Sans"/>
                <a:ea typeface="Open Sans"/>
                <a:cs typeface="Open Sans"/>
                <a:sym typeface="Open Sans"/>
              </a:rPr>
              <a:t> </a:t>
            </a:r>
            <a:r>
              <a:rPr b="1" i="0" lang="de-CH" sz="2800" u="none" cap="none" strike="noStrike">
                <a:solidFill>
                  <a:schemeClr val="accent4"/>
                </a:solidFill>
                <a:latin typeface="Open Sans"/>
                <a:ea typeface="Open Sans"/>
                <a:cs typeface="Open Sans"/>
                <a:sym typeface="Open Sans"/>
              </a:rPr>
              <a:t>Lehrende</a:t>
            </a:r>
            <a:endParaRPr b="1" i="0" sz="36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51" name="Shape 351"/>
        <p:cNvGrpSpPr/>
        <p:nvPr/>
      </p:nvGrpSpPr>
      <p:grpSpPr>
        <a:xfrm>
          <a:off x="0" y="0"/>
          <a:ext cx="0" cy="0"/>
          <a:chOff x="0" y="0"/>
          <a:chExt cx="0" cy="0"/>
        </a:xfrm>
      </p:grpSpPr>
      <p:sp>
        <p:nvSpPr>
          <p:cNvPr id="352" name="Google Shape;352;p27"/>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3" name="Google Shape;353;p27"/>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4" name="Google Shape;354;p27"/>
          <p:cNvSpPr txBox="1"/>
          <p:nvPr/>
        </p:nvSpPr>
        <p:spPr>
          <a:xfrm>
            <a:off x="3140925" y="630625"/>
            <a:ext cx="5732400" cy="3331651"/>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de-CH" sz="1500" u="none" cap="none" strike="noStrike">
                <a:solidFill>
                  <a:srgbClr val="004993"/>
                </a:solidFill>
                <a:latin typeface="Open Sans"/>
                <a:ea typeface="Open Sans"/>
                <a:cs typeface="Open Sans"/>
                <a:sym typeface="Open Sans"/>
              </a:rPr>
              <a:t>Auswahlmöglichkeiten: </a:t>
            </a:r>
            <a:r>
              <a:rPr b="0" i="0" lang="de-CH" sz="1500" u="none" cap="none" strike="noStrike">
                <a:solidFill>
                  <a:srgbClr val="004993"/>
                </a:solidFill>
                <a:latin typeface="Open Sans"/>
                <a:ea typeface="Open Sans"/>
                <a:cs typeface="Open Sans"/>
                <a:sym typeface="Open Sans"/>
              </a:rPr>
              <a:t>OER-Lehrbücher erweitern die Ressourcen der Lehrkräfte und können das gleiche hohe Qualitätsniveau wie herkömmliche Lehrbücher garantieren.</a:t>
            </a:r>
            <a:endParaRPr b="0" i="0" sz="15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dk1"/>
              </a:buClr>
              <a:buSzPts val="1100"/>
              <a:buFont typeface="Arial"/>
              <a:buNone/>
            </a:pPr>
            <a:r>
              <a:rPr b="0" i="0" lang="de-CH" sz="1500" u="none" cap="none" strike="noStrike">
                <a:solidFill>
                  <a:srgbClr val="004993"/>
                </a:solidFill>
                <a:latin typeface="Open Sans"/>
                <a:ea typeface="Open Sans"/>
                <a:cs typeface="Open Sans"/>
                <a:sym typeface="Open Sans"/>
              </a:rPr>
              <a:t>  </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de-CH" sz="1500" u="none" cap="none" strike="noStrike">
                <a:solidFill>
                  <a:srgbClr val="004993"/>
                </a:solidFill>
                <a:latin typeface="Open Sans"/>
                <a:ea typeface="Open Sans"/>
                <a:cs typeface="Open Sans"/>
                <a:sym typeface="Open Sans"/>
              </a:rPr>
              <a:t>Akademische Freiheit: </a:t>
            </a:r>
            <a:r>
              <a:rPr b="0" i="0" lang="de-CH" sz="1500" u="none" cap="none" strike="noStrike">
                <a:solidFill>
                  <a:srgbClr val="004993"/>
                </a:solidFill>
                <a:latin typeface="Open Sans"/>
                <a:ea typeface="Open Sans"/>
                <a:cs typeface="Open Sans"/>
                <a:sym typeface="Open Sans"/>
              </a:rPr>
              <a:t>Offene Lizenzen für OER ermöglichen es Lehrkräften, die Lernressourcen für ihre Kurse regelmäßig zu ändern und zu aktualisieren.</a:t>
            </a:r>
            <a:endParaRPr b="0" i="0" sz="15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dk1"/>
              </a:buClr>
              <a:buSzPts val="11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rPr b="1" i="0" lang="de-CH" sz="1500" u="none" cap="none" strike="noStrike">
                <a:solidFill>
                  <a:srgbClr val="004993"/>
                </a:solidFill>
                <a:latin typeface="Open Sans"/>
                <a:ea typeface="Open Sans"/>
                <a:cs typeface="Open Sans"/>
                <a:sym typeface="Open Sans"/>
              </a:rPr>
              <a:t>Innovation und Kreativität: </a:t>
            </a:r>
            <a:r>
              <a:rPr b="0" i="0" lang="de-CH" sz="1600" u="none" cap="none" strike="noStrike">
                <a:solidFill>
                  <a:srgbClr val="004993"/>
                </a:solidFill>
                <a:latin typeface="Open Sans"/>
                <a:ea typeface="Open Sans"/>
                <a:cs typeface="Open Sans"/>
                <a:sym typeface="Open Sans"/>
              </a:rPr>
              <a:t>Die Kreativität des Lehrkörpers kann potentielle Studierende und Förderer beeindrucken. Dies wird dazu beitragen, dass sich mehr Studierende für bestimmte Kurse anmelden und die Anerkennung der einzelnen Lehrkräfte steigt.</a:t>
            </a:r>
            <a:endParaRPr b="0" i="0" sz="1600" u="none" cap="none" strike="noStrike">
              <a:solidFill>
                <a:srgbClr val="004993"/>
              </a:solidFill>
              <a:latin typeface="Arial"/>
              <a:ea typeface="Arial"/>
              <a:cs typeface="Arial"/>
              <a:sym typeface="Arial"/>
            </a:endParaRPr>
          </a:p>
        </p:txBody>
      </p:sp>
      <p:cxnSp>
        <p:nvCxnSpPr>
          <p:cNvPr id="355" name="Google Shape;355;p27"/>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56" name="Google Shape;356;p27"/>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57" name="Google Shape;357;p27"/>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8" name="Google Shape;358;p27"/>
          <p:cNvSpPr txBox="1"/>
          <p:nvPr/>
        </p:nvSpPr>
        <p:spPr>
          <a:xfrm>
            <a:off x="192049" y="1495722"/>
            <a:ext cx="2331900" cy="15639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lang="de-CH" sz="2800">
                <a:solidFill>
                  <a:srgbClr val="FFFFFF"/>
                </a:solidFill>
                <a:latin typeface="Open Sans"/>
                <a:ea typeface="Open Sans"/>
                <a:cs typeface="Open Sans"/>
                <a:sym typeface="Open Sans"/>
              </a:rPr>
              <a:t>Vorteile der offenen Bildung für</a:t>
            </a:r>
            <a:r>
              <a:rPr b="1" i="0" lang="de-CH" sz="2800" u="none" cap="none" strike="noStrike">
                <a:solidFill>
                  <a:srgbClr val="FFFFFF"/>
                </a:solidFill>
                <a:latin typeface="Open Sans"/>
                <a:ea typeface="Open Sans"/>
                <a:cs typeface="Open Sans"/>
                <a:sym typeface="Open Sans"/>
              </a:rPr>
              <a:t> </a:t>
            </a:r>
            <a:r>
              <a:rPr b="1" i="0" lang="de-CH" sz="2800" u="none" cap="none" strike="noStrike">
                <a:solidFill>
                  <a:schemeClr val="accent4"/>
                </a:solidFill>
                <a:latin typeface="Open Sans"/>
                <a:ea typeface="Open Sans"/>
                <a:cs typeface="Open Sans"/>
                <a:sym typeface="Open Sans"/>
              </a:rPr>
              <a:t>Lehrende</a:t>
            </a:r>
            <a:endParaRPr b="1" i="0" sz="36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362" name="Shape 362"/>
        <p:cNvGrpSpPr/>
        <p:nvPr/>
      </p:nvGrpSpPr>
      <p:grpSpPr>
        <a:xfrm>
          <a:off x="0" y="0"/>
          <a:ext cx="0" cy="0"/>
          <a:chOff x="0" y="0"/>
          <a:chExt cx="0" cy="0"/>
        </a:xfrm>
      </p:grpSpPr>
      <p:sp>
        <p:nvSpPr>
          <p:cNvPr id="363" name="Google Shape;363;p28"/>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4" name="Google Shape;364;p28"/>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5" name="Google Shape;365;p28"/>
          <p:cNvSpPr txBox="1"/>
          <p:nvPr/>
        </p:nvSpPr>
        <p:spPr>
          <a:xfrm>
            <a:off x="2974300" y="24700"/>
            <a:ext cx="6169800" cy="4570452"/>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de-CH" sz="1500" u="none" cap="none" strike="noStrike">
                <a:solidFill>
                  <a:srgbClr val="004993"/>
                </a:solidFill>
                <a:latin typeface="Open Sans"/>
                <a:ea typeface="Open Sans"/>
                <a:cs typeface="Open Sans"/>
                <a:sym typeface="Open Sans"/>
              </a:rPr>
              <a:t>Skaleneffekte: </a:t>
            </a:r>
            <a:r>
              <a:rPr b="0" i="0" lang="de-CH" sz="1500" u="none" cap="none" strike="noStrike">
                <a:solidFill>
                  <a:schemeClr val="lt1"/>
                </a:solidFill>
                <a:latin typeface="Open Sans"/>
                <a:ea typeface="Open Sans"/>
                <a:cs typeface="Open Sans"/>
                <a:sym typeface="Open Sans"/>
              </a:rPr>
              <a:t>Ressourcen, die sonst in den Kauf von Lehrbüchern fließen, können in die Technologie, die Verbesserung des Unterrichts oder den Schuldenabbau umgelenkt werden.</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de-CH" sz="1500" u="none" cap="none" strike="noStrike">
                <a:solidFill>
                  <a:srgbClr val="004993"/>
                </a:solidFill>
                <a:latin typeface="Open Sans"/>
                <a:ea typeface="Open Sans"/>
                <a:cs typeface="Open Sans"/>
                <a:sym typeface="Open Sans"/>
              </a:rPr>
              <a:t>Entwicklung von Lehrkräften: </a:t>
            </a:r>
            <a:r>
              <a:rPr b="0" i="0" lang="de-CH" sz="1500" u="none" cap="none" strike="noStrike">
                <a:solidFill>
                  <a:schemeClr val="lt1"/>
                </a:solidFill>
                <a:latin typeface="Open Sans"/>
                <a:ea typeface="Open Sans"/>
                <a:cs typeface="Open Sans"/>
                <a:sym typeface="Open Sans"/>
              </a:rPr>
              <a:t>Der Zugang zu und die Nutzung von OER unterstützt das Peer-to-Peer-Lernen zwischen Lehrkräften verschiedener Einrichtungen.</a:t>
            </a:r>
            <a:endParaRPr b="0" i="0" sz="1500" u="none" cap="none" strike="noStrike">
              <a:solidFill>
                <a:schemeClr val="lt1"/>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de-CH" sz="1500" u="none" cap="none" strike="noStrike">
                <a:solidFill>
                  <a:srgbClr val="004993"/>
                </a:solidFill>
                <a:latin typeface="Open Sans"/>
                <a:ea typeface="Open Sans"/>
                <a:cs typeface="Open Sans"/>
                <a:sym typeface="Open Sans"/>
              </a:rPr>
              <a:t>Öffentliche Investitionen optimal nutzen: </a:t>
            </a:r>
            <a:r>
              <a:rPr b="0" i="0" lang="de-CH" sz="1500" u="none" cap="none" strike="noStrike">
                <a:solidFill>
                  <a:schemeClr val="lt1"/>
                </a:solidFill>
                <a:latin typeface="Open Sans"/>
                <a:ea typeface="Open Sans"/>
                <a:cs typeface="Open Sans"/>
                <a:sym typeface="Open Sans"/>
              </a:rPr>
              <a:t>Die aus öffentlichen Mitteln stammenden Ressourcen werden zur Schaffung von öffentlichem Wissen genutzt.</a:t>
            </a:r>
            <a:endParaRPr b="0" i="0" sz="1500" u="none" cap="none" strike="noStrike">
              <a:solidFill>
                <a:schemeClr val="lt1"/>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de-CH" sz="1500" u="none" cap="none" strike="noStrike">
                <a:solidFill>
                  <a:srgbClr val="004993"/>
                </a:solidFill>
                <a:latin typeface="Open Sans"/>
                <a:ea typeface="Open Sans"/>
                <a:cs typeface="Open Sans"/>
                <a:sym typeface="Open Sans"/>
              </a:rPr>
              <a:t>Eigenwerbung: </a:t>
            </a:r>
            <a:r>
              <a:rPr b="0" i="0" lang="de-CH" sz="1500" u="none" cap="none" strike="noStrike">
                <a:solidFill>
                  <a:schemeClr val="lt1"/>
                </a:solidFill>
                <a:latin typeface="Open Sans"/>
                <a:ea typeface="Open Sans"/>
                <a:cs typeface="Open Sans"/>
                <a:sym typeface="Open Sans"/>
              </a:rPr>
              <a:t>Das Image der Einrichtung kann in hohem Maße von den geteilten und wiederverwendeten hochwertigen OER profitieren.</a:t>
            </a:r>
            <a:endParaRPr b="0" i="0" sz="1500" u="none" cap="none" strike="noStrike">
              <a:solidFill>
                <a:schemeClr val="lt1"/>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de-CH" sz="1500" u="none" cap="none" strike="noStrike">
                <a:solidFill>
                  <a:srgbClr val="004993"/>
                </a:solidFill>
                <a:latin typeface="Open Sans"/>
                <a:ea typeface="Open Sans"/>
                <a:cs typeface="Open Sans"/>
                <a:sym typeface="Open Sans"/>
              </a:rPr>
              <a:t>Internationale Zusammenarbeit: </a:t>
            </a:r>
            <a:r>
              <a:rPr b="0" i="0" lang="de-CH" sz="1500" u="none" cap="none" strike="noStrike">
                <a:solidFill>
                  <a:schemeClr val="lt1"/>
                </a:solidFill>
                <a:latin typeface="Open Sans"/>
                <a:ea typeface="Open Sans"/>
                <a:cs typeface="Open Sans"/>
                <a:sym typeface="Open Sans"/>
              </a:rPr>
              <a:t>Die Arbeit mit OER erhöht die Sichtbarkeit der Institution und verbessert ihren Ruf auf internationaler Ebene.</a:t>
            </a:r>
            <a:endParaRPr b="1" i="0" sz="1500" u="none" cap="none" strike="noStrike">
              <a:solidFill>
                <a:schemeClr val="lt1"/>
              </a:solidFill>
              <a:latin typeface="Open Sans"/>
              <a:ea typeface="Open Sans"/>
              <a:cs typeface="Open Sans"/>
              <a:sym typeface="Open Sans"/>
            </a:endParaRPr>
          </a:p>
        </p:txBody>
      </p:sp>
      <p:cxnSp>
        <p:nvCxnSpPr>
          <p:cNvPr id="366" name="Google Shape;366;p28"/>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67" name="Google Shape;367;p28"/>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68" name="Google Shape;368;p28"/>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9" name="Google Shape;369;p28"/>
          <p:cNvSpPr txBox="1"/>
          <p:nvPr/>
        </p:nvSpPr>
        <p:spPr>
          <a:xfrm>
            <a:off x="129977" y="1507959"/>
            <a:ext cx="27144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de-CH" sz="2700">
                <a:solidFill>
                  <a:srgbClr val="FFFFFF"/>
                </a:solidFill>
                <a:latin typeface="Open Sans"/>
                <a:ea typeface="Open Sans"/>
                <a:cs typeface="Open Sans"/>
                <a:sym typeface="Open Sans"/>
              </a:rPr>
              <a:t>Vorteile der offenen Bildung für</a:t>
            </a:r>
            <a:r>
              <a:rPr b="1" i="0" lang="de-CH" sz="2700" u="none" cap="none" strike="noStrike">
                <a:solidFill>
                  <a:srgbClr val="FFFFFF"/>
                </a:solidFill>
                <a:latin typeface="Open Sans"/>
                <a:ea typeface="Open Sans"/>
                <a:cs typeface="Open Sans"/>
                <a:sym typeface="Open Sans"/>
              </a:rPr>
              <a:t> </a:t>
            </a:r>
            <a:r>
              <a:rPr b="1" i="0" lang="de-CH" sz="2700" u="none" cap="none" strike="noStrike">
                <a:solidFill>
                  <a:srgbClr val="45BEDF"/>
                </a:solidFill>
                <a:latin typeface="Open Sans"/>
                <a:ea typeface="Open Sans"/>
                <a:cs typeface="Open Sans"/>
                <a:sym typeface="Open Sans"/>
              </a:rPr>
              <a:t>Institutionen</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71" name="Shape 71"/>
        <p:cNvGrpSpPr/>
        <p:nvPr/>
      </p:nvGrpSpPr>
      <p:grpSpPr>
        <a:xfrm>
          <a:off x="0" y="0"/>
          <a:ext cx="0" cy="0"/>
          <a:chOff x="0" y="0"/>
          <a:chExt cx="0" cy="0"/>
        </a:xfrm>
      </p:grpSpPr>
      <p:sp>
        <p:nvSpPr>
          <p:cNvPr id="72" name="Google Shape;72;p3"/>
          <p:cNvSpPr txBox="1"/>
          <p:nvPr/>
        </p:nvSpPr>
        <p:spPr>
          <a:xfrm>
            <a:off x="3897500" y="1214075"/>
            <a:ext cx="2187900" cy="2262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500"/>
              <a:buFont typeface="Arial"/>
              <a:buNone/>
            </a:pPr>
            <a:r>
              <a:rPr b="1" i="0" lang="de-CH" sz="4500" u="none" cap="none" strike="noStrike">
                <a:solidFill>
                  <a:srgbClr val="004993"/>
                </a:solidFill>
                <a:latin typeface="Open Sans"/>
                <a:ea typeface="Open Sans"/>
                <a:cs typeface="Open Sans"/>
                <a:sym typeface="Open Sans"/>
              </a:rPr>
              <a:t>Was </a:t>
            </a:r>
            <a:endParaRPr b="1" i="0" sz="4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500"/>
              <a:buFont typeface="Arial"/>
              <a:buNone/>
            </a:pPr>
            <a:r>
              <a:rPr b="1" i="0" lang="de-CH" sz="4500" u="none" cap="none" strike="noStrike">
                <a:solidFill>
                  <a:srgbClr val="004993"/>
                </a:solidFill>
                <a:latin typeface="Open Sans"/>
                <a:ea typeface="Open Sans"/>
                <a:cs typeface="Open Sans"/>
                <a:sym typeface="Open Sans"/>
              </a:rPr>
              <a:t>sind </a:t>
            </a:r>
            <a:endParaRPr b="1" i="0" sz="4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500"/>
              <a:buFont typeface="Arial"/>
              <a:buNone/>
            </a:pPr>
            <a:r>
              <a:rPr b="1" i="0" lang="de-CH" sz="4500" u="none" cap="none" strike="noStrike">
                <a:solidFill>
                  <a:srgbClr val="004993"/>
                </a:solidFill>
                <a:latin typeface="Open Sans"/>
                <a:ea typeface="Open Sans"/>
                <a:cs typeface="Open Sans"/>
                <a:sym typeface="Open Sans"/>
              </a:rPr>
              <a:t>OER?</a:t>
            </a:r>
            <a:endParaRPr b="1" i="0" sz="4600" u="none" cap="none" strike="noStrike">
              <a:solidFill>
                <a:srgbClr val="004993"/>
              </a:solidFill>
              <a:latin typeface="Open Sans"/>
              <a:ea typeface="Open Sans"/>
              <a:cs typeface="Open Sans"/>
              <a:sym typeface="Open Sans"/>
            </a:endParaRPr>
          </a:p>
        </p:txBody>
      </p:sp>
      <p:sp>
        <p:nvSpPr>
          <p:cNvPr id="73" name="Google Shape;73;p3"/>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74" name="Google Shape;74;p3"/>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sp>
        <p:nvSpPr>
          <p:cNvPr id="75" name="Google Shape;75;p3"/>
          <p:cNvSpPr txBox="1"/>
          <p:nvPr/>
        </p:nvSpPr>
        <p:spPr>
          <a:xfrm>
            <a:off x="1316037" y="1575312"/>
            <a:ext cx="2368067"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de-CH" sz="3200" u="none" cap="none" strike="noStrike">
                <a:solidFill>
                  <a:srgbClr val="FFFFFF"/>
                </a:solidFill>
                <a:latin typeface="Open Sans"/>
                <a:ea typeface="Open Sans"/>
                <a:cs typeface="Open Sans"/>
                <a:sym typeface="Open Sans"/>
              </a:rPr>
              <a:t>OER</a:t>
            </a:r>
            <a:endParaRPr b="1" i="0" sz="3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de-CH" sz="2300" u="none" cap="none" strike="noStrike">
                <a:solidFill>
                  <a:srgbClr val="FFFFFF"/>
                </a:solidFill>
                <a:latin typeface="Open Sans"/>
                <a:ea typeface="Open Sans"/>
                <a:cs typeface="Open Sans"/>
                <a:sym typeface="Open Sans"/>
              </a:rPr>
              <a:t>BASIC</a:t>
            </a:r>
            <a:endParaRPr b="0" i="0" sz="2300" u="none" cap="none" strike="noStrike">
              <a:solidFill>
                <a:srgbClr val="FFFFFF"/>
              </a:solidFill>
              <a:latin typeface="Open Sans"/>
              <a:ea typeface="Open Sans"/>
              <a:cs typeface="Open Sans"/>
              <a:sym typeface="Open Sans"/>
            </a:endParaRPr>
          </a:p>
        </p:txBody>
      </p:sp>
      <p:pic>
        <p:nvPicPr>
          <p:cNvPr id="76" name="Google Shape;76;p3"/>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sp>
        <p:nvSpPr>
          <p:cNvPr id="77" name="Google Shape;77;p3"/>
          <p:cNvSpPr txBox="1"/>
          <p:nvPr/>
        </p:nvSpPr>
        <p:spPr>
          <a:xfrm>
            <a:off x="1316025" y="4622100"/>
            <a:ext cx="5313600" cy="4581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700"/>
              <a:buFont typeface="Arial"/>
              <a:buNone/>
            </a:pPr>
            <a:r>
              <a:rPr b="0" i="0" lang="de-CH" sz="1000" u="none" cap="none" strike="noStrike">
                <a:solidFill>
                  <a:srgbClr val="000000"/>
                </a:solidFill>
                <a:latin typeface="Open Sans"/>
                <a:ea typeface="Open Sans"/>
                <a:cs typeface="Open Sans"/>
                <a:sym typeface="Open Sans"/>
              </a:rPr>
              <a:t>This work is a derivative of “German_1. OE Benefits - ENOEL slides” </a:t>
            </a:r>
            <a:endParaRPr b="0" i="0" sz="10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700"/>
              <a:buFont typeface="Arial"/>
              <a:buNone/>
            </a:pPr>
            <a:r>
              <a:rPr lang="de-CH" sz="1000" u="sng">
                <a:solidFill>
                  <a:schemeClr val="hlink"/>
                </a:solidFill>
                <a:latin typeface="Open Sans"/>
                <a:ea typeface="Open Sans"/>
                <a:cs typeface="Open Sans"/>
                <a:sym typeface="Open Sans"/>
                <a:hlinkClick r:id="rId5"/>
              </a:rPr>
              <a:t>https://doi.org/10.5281/zenodo.5568482</a:t>
            </a:r>
            <a:r>
              <a:rPr b="0" i="0" lang="de-CH" sz="1000" u="none" cap="none" strike="noStrike">
                <a:solidFill>
                  <a:srgbClr val="000000"/>
                </a:solidFill>
                <a:latin typeface="Open Sans"/>
                <a:ea typeface="Open Sans"/>
                <a:cs typeface="Open Sans"/>
                <a:sym typeface="Open Sans"/>
              </a:rPr>
              <a:t>, </a:t>
            </a:r>
            <a:r>
              <a:rPr b="0" i="0" lang="de-CH" sz="1000" u="none" cap="none" strike="noStrike">
                <a:solidFill>
                  <a:schemeClr val="dk1"/>
                </a:solidFill>
                <a:latin typeface="Open Sans"/>
                <a:ea typeface="Open Sans"/>
                <a:cs typeface="Open Sans"/>
                <a:sym typeface="Open Sans"/>
              </a:rPr>
              <a:t>by </a:t>
            </a:r>
            <a:r>
              <a:rPr b="0" i="0" lang="de-CH" sz="1000" u="sng" cap="none" strike="noStrike">
                <a:solidFill>
                  <a:schemeClr val="hlink"/>
                </a:solidFill>
                <a:latin typeface="Open Sans"/>
                <a:ea typeface="Open Sans"/>
                <a:cs typeface="Open Sans"/>
                <a:sym typeface="Open Sans"/>
                <a:hlinkClick r:id="rId6"/>
              </a:rPr>
              <a:t>SPARC Europe</a:t>
            </a:r>
            <a:r>
              <a:rPr b="0" i="0" lang="de-CH" sz="1000" u="none" cap="none" strike="noStrike">
                <a:solidFill>
                  <a:schemeClr val="dk1"/>
                </a:solidFill>
                <a:latin typeface="Open Sans"/>
                <a:ea typeface="Open Sans"/>
                <a:cs typeface="Open Sans"/>
                <a:sym typeface="Open Sans"/>
              </a:rPr>
              <a:t> (ENOEL), </a:t>
            </a:r>
            <a:r>
              <a:rPr b="0" i="0" lang="de-CH" sz="1000" u="sng" cap="none" strike="noStrike">
                <a:solidFill>
                  <a:srgbClr val="0097A7"/>
                </a:solidFill>
                <a:latin typeface="Open Sans"/>
                <a:ea typeface="Open Sans"/>
                <a:cs typeface="Open Sans"/>
                <a:sym typeface="Open Sans"/>
                <a:hlinkClick r:id="rId7">
                  <a:extLst>
                    <a:ext uri="{A12FA001-AC4F-418D-AE19-62706E023703}">
                      <ahyp:hlinkClr val="tx"/>
                    </a:ext>
                  </a:extLst>
                </a:hlinkClick>
              </a:rPr>
              <a:t>CC BY</a:t>
            </a:r>
            <a:endParaRPr b="0" i="0" sz="1000" u="none" cap="none" strike="noStrike">
              <a:solidFill>
                <a:srgbClr val="000000"/>
              </a:solidFill>
              <a:latin typeface="Open Sans"/>
              <a:ea typeface="Open Sans"/>
              <a:cs typeface="Open Sans"/>
              <a:sym typeface="Open Sans"/>
            </a:endParaRPr>
          </a:p>
        </p:txBody>
      </p:sp>
      <p:sp>
        <p:nvSpPr>
          <p:cNvPr id="78" name="Google Shape;78;p3"/>
          <p:cNvSpPr txBox="1"/>
          <p:nvPr/>
        </p:nvSpPr>
        <p:spPr>
          <a:xfrm>
            <a:off x="7522677" y="4695575"/>
            <a:ext cx="1282500" cy="258000"/>
          </a:xfrm>
          <a:prstGeom prst="rect">
            <a:avLst/>
          </a:prstGeom>
          <a:noFill/>
          <a:ln>
            <a:noFill/>
          </a:ln>
        </p:spPr>
        <p:txBody>
          <a:bodyPr anchorCtr="0" anchor="t" bIns="74375" lIns="74375" spcFirstLastPara="1" rIns="74375" wrap="square" tIns="74375">
            <a:spAutoFit/>
          </a:bodyPr>
          <a:lstStyle/>
          <a:p>
            <a:pPr indent="0" lvl="0" marL="0" marR="0" rtl="0" algn="ctr">
              <a:lnSpc>
                <a:spcPct val="100000"/>
              </a:lnSpc>
              <a:spcBef>
                <a:spcPts val="0"/>
              </a:spcBef>
              <a:spcAft>
                <a:spcPts val="0"/>
              </a:spcAft>
              <a:buClr>
                <a:srgbClr val="000000"/>
              </a:buClr>
              <a:buSzPts val="700"/>
              <a:buFont typeface="Arial"/>
              <a:buNone/>
            </a:pPr>
            <a:r>
              <a:rPr b="1" i="0" lang="de-CH" sz="700" u="none" cap="none" strike="noStrike">
                <a:solidFill>
                  <a:srgbClr val="000000"/>
                </a:solidFill>
                <a:latin typeface="Open Sans"/>
                <a:ea typeface="Open Sans"/>
                <a:cs typeface="Open Sans"/>
                <a:sym typeface="Open Sans"/>
              </a:rPr>
              <a:t>Your organization’s logo </a:t>
            </a:r>
            <a:r>
              <a:rPr b="0" i="0" lang="de-CH" sz="700" u="none" cap="none" strike="noStrike">
                <a:solidFill>
                  <a:srgbClr val="000000"/>
                </a:solidFill>
                <a:latin typeface="Open Sans"/>
                <a:ea typeface="Open Sans"/>
                <a:cs typeface="Open Sans"/>
                <a:sym typeface="Open Sans"/>
              </a:rPr>
              <a:t> </a:t>
            </a:r>
            <a:endParaRPr b="0" i="0" sz="700" u="none" cap="none" strike="noStrike">
              <a:solidFill>
                <a:srgbClr val="000000"/>
              </a:solidFill>
              <a:latin typeface="Open Sans"/>
              <a:ea typeface="Open Sans"/>
              <a:cs typeface="Open Sans"/>
              <a:sym typeface="Open Sans"/>
            </a:endParaRPr>
          </a:p>
        </p:txBody>
      </p:sp>
      <p:cxnSp>
        <p:nvCxnSpPr>
          <p:cNvPr id="79" name="Google Shape;79;p3"/>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
        <p:nvSpPr>
          <p:cNvPr id="80" name="Google Shape;80;p3"/>
          <p:cNvSpPr txBox="1"/>
          <p:nvPr/>
        </p:nvSpPr>
        <p:spPr>
          <a:xfrm>
            <a:off x="6236975" y="484425"/>
            <a:ext cx="2295300" cy="61552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de-CH" sz="1400" u="none" cap="none" strike="noStrike">
                <a:solidFill>
                  <a:srgbClr val="FF0000"/>
                </a:solidFill>
                <a:latin typeface="Arial"/>
                <a:ea typeface="Arial"/>
                <a:cs typeface="Arial"/>
                <a:sym typeface="Arial"/>
              </a:rPr>
              <a:t>Beispiel an Ihre  Bedürfnisse anpassen.</a:t>
            </a:r>
            <a:endParaRPr b="0" i="0" sz="1400" u="none" cap="none" strike="noStrike">
              <a:solidFill>
                <a:srgbClr val="000000"/>
              </a:solidFill>
              <a:latin typeface="Arial"/>
              <a:ea typeface="Arial"/>
              <a:cs typeface="Arial"/>
              <a:sym typeface="Arial"/>
            </a:endParaRPr>
          </a:p>
        </p:txBody>
      </p:sp>
      <p:sp>
        <p:nvSpPr>
          <p:cNvPr id="81" name="Google Shape;81;p3"/>
          <p:cNvSpPr txBox="1"/>
          <p:nvPr/>
        </p:nvSpPr>
        <p:spPr>
          <a:xfrm>
            <a:off x="6431550" y="3786750"/>
            <a:ext cx="26757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de-CH" sz="1400" u="none" cap="none" strike="noStrike">
                <a:solidFill>
                  <a:srgbClr val="FF0000"/>
                </a:solidFill>
                <a:latin typeface="Arial"/>
                <a:ea typeface="Arial"/>
                <a:cs typeface="Arial"/>
                <a:sym typeface="Arial"/>
              </a:rPr>
              <a:t>Das eigene Logo einfügen</a:t>
            </a:r>
            <a:endParaRPr b="0" i="0" sz="1400" u="none" cap="none" strike="noStrike">
              <a:solidFill>
                <a:srgbClr val="000000"/>
              </a:solidFill>
              <a:latin typeface="Arial"/>
              <a:ea typeface="Arial"/>
              <a:cs typeface="Arial"/>
              <a:sym typeface="Arial"/>
            </a:endParaRPr>
          </a:p>
        </p:txBody>
      </p:sp>
      <p:sp>
        <p:nvSpPr>
          <p:cNvPr id="82" name="Google Shape;82;p3"/>
          <p:cNvSpPr txBox="1"/>
          <p:nvPr/>
        </p:nvSpPr>
        <p:spPr>
          <a:xfrm>
            <a:off x="2248100" y="3786750"/>
            <a:ext cx="26757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de-CH" sz="1400" u="none" cap="none" strike="noStrike">
                <a:solidFill>
                  <a:srgbClr val="FF0000"/>
                </a:solidFill>
                <a:latin typeface="Arial"/>
                <a:ea typeface="Arial"/>
                <a:cs typeface="Arial"/>
                <a:sym typeface="Arial"/>
              </a:rPr>
              <a:t>Attribution einfügen</a:t>
            </a:r>
            <a:endParaRPr b="0" i="0" sz="1400" u="none" cap="none" strike="noStrike">
              <a:solidFill>
                <a:srgbClr val="FF0000"/>
              </a:solidFill>
              <a:latin typeface="Arial"/>
              <a:ea typeface="Arial"/>
              <a:cs typeface="Arial"/>
              <a:sym typeface="Arial"/>
            </a:endParaRPr>
          </a:p>
        </p:txBody>
      </p:sp>
      <p:sp>
        <p:nvSpPr>
          <p:cNvPr id="83" name="Google Shape;83;p3"/>
          <p:cNvSpPr/>
          <p:nvPr/>
        </p:nvSpPr>
        <p:spPr>
          <a:xfrm>
            <a:off x="1985025" y="4142375"/>
            <a:ext cx="233700" cy="553200"/>
          </a:xfrm>
          <a:prstGeom prst="downArrow">
            <a:avLst>
              <a:gd fmla="val 50000" name="adj1"/>
              <a:gd fmla="val 50000" name="adj2"/>
            </a:avLst>
          </a:prstGeom>
          <a:solidFill>
            <a:srgbClr val="FF0000"/>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 name="Google Shape;84;p3"/>
          <p:cNvSpPr/>
          <p:nvPr/>
        </p:nvSpPr>
        <p:spPr>
          <a:xfrm>
            <a:off x="8415825" y="4142375"/>
            <a:ext cx="233700" cy="553200"/>
          </a:xfrm>
          <a:prstGeom prst="downArrow">
            <a:avLst>
              <a:gd fmla="val 50000" name="adj1"/>
              <a:gd fmla="val 50000" name="adj2"/>
            </a:avLst>
          </a:prstGeom>
          <a:solidFill>
            <a:srgbClr val="FF0000"/>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373" name="Shape 373"/>
        <p:cNvGrpSpPr/>
        <p:nvPr/>
      </p:nvGrpSpPr>
      <p:grpSpPr>
        <a:xfrm>
          <a:off x="0" y="0"/>
          <a:ext cx="0" cy="0"/>
          <a:chOff x="0" y="0"/>
          <a:chExt cx="0" cy="0"/>
        </a:xfrm>
      </p:grpSpPr>
      <p:sp>
        <p:nvSpPr>
          <p:cNvPr id="374" name="Google Shape;374;p29"/>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5" name="Google Shape;375;p2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6" name="Google Shape;376;p29"/>
          <p:cNvSpPr txBox="1"/>
          <p:nvPr/>
        </p:nvSpPr>
        <p:spPr>
          <a:xfrm>
            <a:off x="3216925" y="965106"/>
            <a:ext cx="5807100" cy="2586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de-CH" sz="3200" u="none" cap="none" strike="noStrike">
                <a:solidFill>
                  <a:srgbClr val="004993"/>
                </a:solidFill>
                <a:latin typeface="Open Sans"/>
                <a:ea typeface="Open Sans"/>
                <a:cs typeface="Open Sans"/>
                <a:sym typeface="Open Sans"/>
              </a:rPr>
              <a:t>Skaleneffekte:</a:t>
            </a:r>
            <a:r>
              <a:rPr b="1" i="0" lang="de-CH" sz="3600" u="none" cap="none" strike="noStrike">
                <a:solidFill>
                  <a:srgbClr val="004993"/>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de-CH" sz="2400" u="none" cap="none" strike="noStrike">
                <a:solidFill>
                  <a:schemeClr val="lt1"/>
                </a:solidFill>
                <a:latin typeface="Open Sans"/>
                <a:ea typeface="Open Sans"/>
                <a:cs typeface="Open Sans"/>
                <a:sym typeface="Open Sans"/>
              </a:rPr>
              <a:t>Ressourcen, die sonst in den Kauf von Lehrbüchern fließen, können in die Technologie, die Verbesserung des Unterrichts oder den Schuldenabbau umgelenkt werden.</a:t>
            </a:r>
            <a:endParaRPr b="1" i="0" sz="1300" u="none" cap="none" strike="noStrike">
              <a:solidFill>
                <a:srgbClr val="004993"/>
              </a:solidFill>
              <a:latin typeface="Open Sans"/>
              <a:ea typeface="Open Sans"/>
              <a:cs typeface="Open Sans"/>
              <a:sym typeface="Open Sans"/>
            </a:endParaRPr>
          </a:p>
        </p:txBody>
      </p:sp>
      <p:cxnSp>
        <p:nvCxnSpPr>
          <p:cNvPr id="377" name="Google Shape;377;p29"/>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78" name="Google Shape;378;p29"/>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79" name="Google Shape;379;p29"/>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0" name="Google Shape;380;p29"/>
          <p:cNvSpPr txBox="1"/>
          <p:nvPr/>
        </p:nvSpPr>
        <p:spPr>
          <a:xfrm>
            <a:off x="129977" y="1507959"/>
            <a:ext cx="27144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de-CH" sz="2700">
                <a:solidFill>
                  <a:srgbClr val="FFFFFF"/>
                </a:solidFill>
                <a:latin typeface="Open Sans"/>
                <a:ea typeface="Open Sans"/>
                <a:cs typeface="Open Sans"/>
                <a:sym typeface="Open Sans"/>
              </a:rPr>
              <a:t>Vorteile der offenen Bildung für</a:t>
            </a:r>
            <a:r>
              <a:rPr b="1" i="0" lang="de-CH" sz="2700" u="none" cap="none" strike="noStrike">
                <a:solidFill>
                  <a:srgbClr val="FFFFFF"/>
                </a:solidFill>
                <a:latin typeface="Open Sans"/>
                <a:ea typeface="Open Sans"/>
                <a:cs typeface="Open Sans"/>
                <a:sym typeface="Open Sans"/>
              </a:rPr>
              <a:t> </a:t>
            </a:r>
            <a:r>
              <a:rPr b="1" i="0" lang="de-CH" sz="2700" u="none" cap="none" strike="noStrike">
                <a:solidFill>
                  <a:srgbClr val="45BEDF"/>
                </a:solidFill>
                <a:latin typeface="Open Sans"/>
                <a:ea typeface="Open Sans"/>
                <a:cs typeface="Open Sans"/>
                <a:sym typeface="Open Sans"/>
              </a:rPr>
              <a:t>Institutionen</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384" name="Shape 384"/>
        <p:cNvGrpSpPr/>
        <p:nvPr/>
      </p:nvGrpSpPr>
      <p:grpSpPr>
        <a:xfrm>
          <a:off x="0" y="0"/>
          <a:ext cx="0" cy="0"/>
          <a:chOff x="0" y="0"/>
          <a:chExt cx="0" cy="0"/>
        </a:xfrm>
      </p:grpSpPr>
      <p:sp>
        <p:nvSpPr>
          <p:cNvPr id="385" name="Google Shape;385;p30"/>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6" name="Google Shape;386;p3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7" name="Google Shape;387;p30"/>
          <p:cNvSpPr txBox="1"/>
          <p:nvPr/>
        </p:nvSpPr>
        <p:spPr>
          <a:xfrm>
            <a:off x="3202351" y="749351"/>
            <a:ext cx="5742600" cy="3016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de-CH" sz="3200" u="none" cap="none" strike="noStrike">
                <a:solidFill>
                  <a:srgbClr val="004993"/>
                </a:solidFill>
                <a:latin typeface="Open Sans"/>
                <a:ea typeface="Open Sans"/>
                <a:cs typeface="Open Sans"/>
                <a:sym typeface="Open Sans"/>
              </a:rPr>
              <a:t>Entwicklung von Lehrkräften:</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de-CH" sz="2400" u="none" cap="none" strike="noStrike">
                <a:solidFill>
                  <a:schemeClr val="lt1"/>
                </a:solidFill>
                <a:latin typeface="Open Sans"/>
                <a:ea typeface="Open Sans"/>
                <a:cs typeface="Open Sans"/>
                <a:sym typeface="Open Sans"/>
              </a:rPr>
              <a:t>Der Zugang zu und die Nutzung von OER unterstützt das Peer-to-Peer-Lernen zwischen Lehrkräften verschiedener Einrichtungen.</a:t>
            </a:r>
            <a:endParaRPr b="1" i="0" sz="2400" u="none" cap="none" strike="noStrike">
              <a:solidFill>
                <a:srgbClr val="004993"/>
              </a:solidFill>
              <a:latin typeface="Open Sans"/>
              <a:ea typeface="Open Sans"/>
              <a:cs typeface="Open Sans"/>
              <a:sym typeface="Open Sans"/>
            </a:endParaRPr>
          </a:p>
        </p:txBody>
      </p:sp>
      <p:cxnSp>
        <p:nvCxnSpPr>
          <p:cNvPr id="388" name="Google Shape;388;p3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89" name="Google Shape;389;p3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90" name="Google Shape;390;p30"/>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1" name="Google Shape;391;p30"/>
          <p:cNvSpPr txBox="1"/>
          <p:nvPr/>
        </p:nvSpPr>
        <p:spPr>
          <a:xfrm>
            <a:off x="129977" y="1507959"/>
            <a:ext cx="27144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de-CH" sz="2700">
                <a:solidFill>
                  <a:srgbClr val="FFFFFF"/>
                </a:solidFill>
                <a:latin typeface="Open Sans"/>
                <a:ea typeface="Open Sans"/>
                <a:cs typeface="Open Sans"/>
                <a:sym typeface="Open Sans"/>
              </a:rPr>
              <a:t>Vorteile der offenen Bildung für</a:t>
            </a:r>
            <a:r>
              <a:rPr b="1" i="0" lang="de-CH" sz="2700" u="none" cap="none" strike="noStrike">
                <a:solidFill>
                  <a:srgbClr val="FFFFFF"/>
                </a:solidFill>
                <a:latin typeface="Open Sans"/>
                <a:ea typeface="Open Sans"/>
                <a:cs typeface="Open Sans"/>
                <a:sym typeface="Open Sans"/>
              </a:rPr>
              <a:t> </a:t>
            </a:r>
            <a:r>
              <a:rPr b="1" i="0" lang="de-CH" sz="2700" u="none" cap="none" strike="noStrike">
                <a:solidFill>
                  <a:srgbClr val="45BEDF"/>
                </a:solidFill>
                <a:latin typeface="Open Sans"/>
                <a:ea typeface="Open Sans"/>
                <a:cs typeface="Open Sans"/>
                <a:sym typeface="Open Sans"/>
              </a:rPr>
              <a:t>Institutionen</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395" name="Shape 395"/>
        <p:cNvGrpSpPr/>
        <p:nvPr/>
      </p:nvGrpSpPr>
      <p:grpSpPr>
        <a:xfrm>
          <a:off x="0" y="0"/>
          <a:ext cx="0" cy="0"/>
          <a:chOff x="0" y="0"/>
          <a:chExt cx="0" cy="0"/>
        </a:xfrm>
      </p:grpSpPr>
      <p:sp>
        <p:nvSpPr>
          <p:cNvPr id="396" name="Google Shape;396;p31"/>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7" name="Google Shape;397;p3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8" name="Google Shape;398;p31"/>
          <p:cNvSpPr txBox="1"/>
          <p:nvPr/>
        </p:nvSpPr>
        <p:spPr>
          <a:xfrm>
            <a:off x="3229575" y="913788"/>
            <a:ext cx="5380800" cy="264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de-CH" sz="3200" u="none" cap="none" strike="noStrike">
                <a:solidFill>
                  <a:srgbClr val="004993"/>
                </a:solidFill>
                <a:latin typeface="Open Sans"/>
                <a:ea typeface="Open Sans"/>
                <a:cs typeface="Open Sans"/>
                <a:sym typeface="Open Sans"/>
              </a:rPr>
              <a:t>Öffentliche Investitionen optimal nutzen: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de-CH" sz="2400" u="none" cap="none" strike="noStrike">
                <a:solidFill>
                  <a:schemeClr val="lt1"/>
                </a:solidFill>
                <a:latin typeface="Open Sans"/>
                <a:ea typeface="Open Sans"/>
                <a:cs typeface="Open Sans"/>
                <a:sym typeface="Open Sans"/>
              </a:rPr>
              <a:t>Die aus öffentlichen Mitteln stammenden Ressourcen werden zur Schaffung von öffentlichem Wissen genutzt.</a:t>
            </a:r>
            <a:endParaRPr b="1" i="0" sz="1300" u="none" cap="none" strike="noStrike">
              <a:solidFill>
                <a:srgbClr val="004993"/>
              </a:solidFill>
              <a:latin typeface="Open Sans"/>
              <a:ea typeface="Open Sans"/>
              <a:cs typeface="Open Sans"/>
              <a:sym typeface="Open Sans"/>
            </a:endParaRPr>
          </a:p>
        </p:txBody>
      </p:sp>
      <p:cxnSp>
        <p:nvCxnSpPr>
          <p:cNvPr id="399" name="Google Shape;399;p31"/>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00" name="Google Shape;400;p31"/>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01" name="Google Shape;401;p31"/>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2" name="Google Shape;402;p31"/>
          <p:cNvSpPr txBox="1"/>
          <p:nvPr/>
        </p:nvSpPr>
        <p:spPr>
          <a:xfrm>
            <a:off x="129977" y="1507959"/>
            <a:ext cx="27144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de-CH" sz="2700">
                <a:solidFill>
                  <a:srgbClr val="FFFFFF"/>
                </a:solidFill>
                <a:latin typeface="Open Sans"/>
                <a:ea typeface="Open Sans"/>
                <a:cs typeface="Open Sans"/>
                <a:sym typeface="Open Sans"/>
              </a:rPr>
              <a:t>Vorteile der offenen Bildung für</a:t>
            </a:r>
            <a:r>
              <a:rPr b="1" i="0" lang="de-CH" sz="2700" u="none" cap="none" strike="noStrike">
                <a:solidFill>
                  <a:srgbClr val="FFFFFF"/>
                </a:solidFill>
                <a:latin typeface="Open Sans"/>
                <a:ea typeface="Open Sans"/>
                <a:cs typeface="Open Sans"/>
                <a:sym typeface="Open Sans"/>
              </a:rPr>
              <a:t> </a:t>
            </a:r>
            <a:r>
              <a:rPr b="1" i="0" lang="de-CH" sz="2700" u="none" cap="none" strike="noStrike">
                <a:solidFill>
                  <a:srgbClr val="45BEDF"/>
                </a:solidFill>
                <a:latin typeface="Open Sans"/>
                <a:ea typeface="Open Sans"/>
                <a:cs typeface="Open Sans"/>
                <a:sym typeface="Open Sans"/>
              </a:rPr>
              <a:t>Institutionen</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06" name="Shape 406"/>
        <p:cNvGrpSpPr/>
        <p:nvPr/>
      </p:nvGrpSpPr>
      <p:grpSpPr>
        <a:xfrm>
          <a:off x="0" y="0"/>
          <a:ext cx="0" cy="0"/>
          <a:chOff x="0" y="0"/>
          <a:chExt cx="0" cy="0"/>
        </a:xfrm>
      </p:grpSpPr>
      <p:sp>
        <p:nvSpPr>
          <p:cNvPr id="407" name="Google Shape;407;p32"/>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8" name="Google Shape;408;p32"/>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9" name="Google Shape;409;p32"/>
          <p:cNvSpPr txBox="1"/>
          <p:nvPr/>
        </p:nvSpPr>
        <p:spPr>
          <a:xfrm>
            <a:off x="3188900" y="1160100"/>
            <a:ext cx="5292300" cy="2154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de-CH" sz="3200" u="none" cap="none" strike="noStrike">
                <a:solidFill>
                  <a:srgbClr val="004993"/>
                </a:solidFill>
                <a:latin typeface="Open Sans"/>
                <a:ea typeface="Open Sans"/>
                <a:cs typeface="Open Sans"/>
                <a:sym typeface="Open Sans"/>
              </a:rPr>
              <a:t>Eigenwerbung: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de-CH" sz="2400" u="none" cap="none" strike="noStrike">
                <a:solidFill>
                  <a:schemeClr val="lt1"/>
                </a:solidFill>
                <a:latin typeface="Open Sans"/>
                <a:ea typeface="Open Sans"/>
                <a:cs typeface="Open Sans"/>
                <a:sym typeface="Open Sans"/>
              </a:rPr>
              <a:t>Das Image der Einrichtung kann in hohem Maße von den geteilten und wiederverwendeten hochwertigen OER profitieren.</a:t>
            </a:r>
            <a:endParaRPr b="1" i="0" sz="1300" u="none" cap="none" strike="noStrike">
              <a:solidFill>
                <a:srgbClr val="004993"/>
              </a:solidFill>
              <a:latin typeface="Open Sans"/>
              <a:ea typeface="Open Sans"/>
              <a:cs typeface="Open Sans"/>
              <a:sym typeface="Open Sans"/>
            </a:endParaRPr>
          </a:p>
        </p:txBody>
      </p:sp>
      <p:cxnSp>
        <p:nvCxnSpPr>
          <p:cNvPr id="410" name="Google Shape;410;p32"/>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11" name="Google Shape;411;p32"/>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12" name="Google Shape;412;p32"/>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3" name="Google Shape;413;p32"/>
          <p:cNvSpPr txBox="1"/>
          <p:nvPr/>
        </p:nvSpPr>
        <p:spPr>
          <a:xfrm>
            <a:off x="129977" y="1507959"/>
            <a:ext cx="27144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de-CH" sz="2700">
                <a:solidFill>
                  <a:srgbClr val="FFFFFF"/>
                </a:solidFill>
                <a:latin typeface="Open Sans"/>
                <a:ea typeface="Open Sans"/>
                <a:cs typeface="Open Sans"/>
                <a:sym typeface="Open Sans"/>
              </a:rPr>
              <a:t>Vorteile der offenen Bildung für</a:t>
            </a:r>
            <a:r>
              <a:rPr b="1" i="0" lang="de-CH" sz="2700" u="none" cap="none" strike="noStrike">
                <a:solidFill>
                  <a:srgbClr val="FFFFFF"/>
                </a:solidFill>
                <a:latin typeface="Open Sans"/>
                <a:ea typeface="Open Sans"/>
                <a:cs typeface="Open Sans"/>
                <a:sym typeface="Open Sans"/>
              </a:rPr>
              <a:t> </a:t>
            </a:r>
            <a:r>
              <a:rPr b="1" i="0" lang="de-CH" sz="2700" u="none" cap="none" strike="noStrike">
                <a:solidFill>
                  <a:srgbClr val="45BEDF"/>
                </a:solidFill>
                <a:latin typeface="Open Sans"/>
                <a:ea typeface="Open Sans"/>
                <a:cs typeface="Open Sans"/>
                <a:sym typeface="Open Sans"/>
              </a:rPr>
              <a:t>Institutionen</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17" name="Shape 417"/>
        <p:cNvGrpSpPr/>
        <p:nvPr/>
      </p:nvGrpSpPr>
      <p:grpSpPr>
        <a:xfrm>
          <a:off x="0" y="0"/>
          <a:ext cx="0" cy="0"/>
          <a:chOff x="0" y="0"/>
          <a:chExt cx="0" cy="0"/>
        </a:xfrm>
      </p:grpSpPr>
      <p:sp>
        <p:nvSpPr>
          <p:cNvPr id="418" name="Google Shape;418;p33"/>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9" name="Google Shape;419;p33"/>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0" name="Google Shape;420;p33"/>
          <p:cNvSpPr txBox="1"/>
          <p:nvPr/>
        </p:nvSpPr>
        <p:spPr>
          <a:xfrm>
            <a:off x="3222575" y="913800"/>
            <a:ext cx="5286600" cy="264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de-CH" sz="3200" u="none" cap="none" strike="noStrike">
                <a:solidFill>
                  <a:srgbClr val="004993"/>
                </a:solidFill>
                <a:latin typeface="Open Sans"/>
                <a:ea typeface="Open Sans"/>
                <a:cs typeface="Open Sans"/>
                <a:sym typeface="Open Sans"/>
              </a:rPr>
              <a:t>Internationale Zusammenarbeit: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de-CH" sz="2400" u="none" cap="none" strike="noStrike">
                <a:solidFill>
                  <a:schemeClr val="lt1"/>
                </a:solidFill>
                <a:latin typeface="Open Sans"/>
                <a:ea typeface="Open Sans"/>
                <a:cs typeface="Open Sans"/>
                <a:sym typeface="Open Sans"/>
              </a:rPr>
              <a:t>Die Arbeit mit OER erhöht die Sichtbarkeit der Institution und verbessert ihren Ruf auf internationaler Ebene.</a:t>
            </a:r>
            <a:endParaRPr b="1" i="0" sz="2400" u="none" cap="none" strike="noStrike">
              <a:solidFill>
                <a:schemeClr val="lt1"/>
              </a:solidFill>
              <a:latin typeface="Open Sans"/>
              <a:ea typeface="Open Sans"/>
              <a:cs typeface="Open Sans"/>
              <a:sym typeface="Open Sans"/>
            </a:endParaRPr>
          </a:p>
        </p:txBody>
      </p:sp>
      <p:cxnSp>
        <p:nvCxnSpPr>
          <p:cNvPr id="421" name="Google Shape;421;p33"/>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22" name="Google Shape;422;p33"/>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23" name="Google Shape;423;p33"/>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4" name="Google Shape;424;p33"/>
          <p:cNvSpPr txBox="1"/>
          <p:nvPr/>
        </p:nvSpPr>
        <p:spPr>
          <a:xfrm>
            <a:off x="129977" y="1507959"/>
            <a:ext cx="27144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de-CH" sz="2700">
                <a:solidFill>
                  <a:srgbClr val="FFFFFF"/>
                </a:solidFill>
                <a:latin typeface="Open Sans"/>
                <a:ea typeface="Open Sans"/>
                <a:cs typeface="Open Sans"/>
                <a:sym typeface="Open Sans"/>
              </a:rPr>
              <a:t>Vorteile der offenen Bildung für</a:t>
            </a:r>
            <a:r>
              <a:rPr b="1" i="0" lang="de-CH" sz="2700" u="none" cap="none" strike="noStrike">
                <a:solidFill>
                  <a:srgbClr val="FFFFFF"/>
                </a:solidFill>
                <a:latin typeface="Open Sans"/>
                <a:ea typeface="Open Sans"/>
                <a:cs typeface="Open Sans"/>
                <a:sym typeface="Open Sans"/>
              </a:rPr>
              <a:t> </a:t>
            </a:r>
            <a:r>
              <a:rPr b="1" i="0" lang="de-CH" sz="2700" u="none" cap="none" strike="noStrike">
                <a:solidFill>
                  <a:srgbClr val="45BEDF"/>
                </a:solidFill>
                <a:latin typeface="Open Sans"/>
                <a:ea typeface="Open Sans"/>
                <a:cs typeface="Open Sans"/>
                <a:sym typeface="Open Sans"/>
              </a:rPr>
              <a:t>Institutionen</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28" name="Shape 428"/>
        <p:cNvGrpSpPr/>
        <p:nvPr/>
      </p:nvGrpSpPr>
      <p:grpSpPr>
        <a:xfrm>
          <a:off x="0" y="0"/>
          <a:ext cx="0" cy="0"/>
          <a:chOff x="0" y="0"/>
          <a:chExt cx="0" cy="0"/>
        </a:xfrm>
      </p:grpSpPr>
      <p:sp>
        <p:nvSpPr>
          <p:cNvPr id="429" name="Google Shape;429;p34"/>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0" name="Google Shape;430;p3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1" name="Google Shape;431;p34"/>
          <p:cNvSpPr txBox="1"/>
          <p:nvPr/>
        </p:nvSpPr>
        <p:spPr>
          <a:xfrm>
            <a:off x="3188850" y="620788"/>
            <a:ext cx="5477100" cy="3273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de-CH" sz="1800" u="none" cap="none" strike="noStrike">
                <a:solidFill>
                  <a:srgbClr val="004993"/>
                </a:solidFill>
                <a:latin typeface="Open Sans"/>
                <a:ea typeface="Open Sans"/>
                <a:cs typeface="Open Sans"/>
                <a:sym typeface="Open Sans"/>
              </a:rPr>
              <a:t>Neue Studierende gewinnen</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de-CH" sz="1800" u="none" cap="none" strike="noStrike">
                <a:solidFill>
                  <a:schemeClr val="lt1"/>
                </a:solidFill>
                <a:latin typeface="Open Sans"/>
                <a:ea typeface="Open Sans"/>
                <a:cs typeface="Open Sans"/>
                <a:sym typeface="Open Sans"/>
              </a:rPr>
              <a:t>Die Nutzung von OER erhöht die Beteiligung an der Hochschulbildung, indem sie nicht-traditionell Lernenden den Zugang ermöglicht. Diese treffen ihre Wahl auf Grundlage der Qualität des angebotenen Bildungsmaterials.</a:t>
            </a:r>
            <a:endParaRPr b="0" i="0" sz="1800" u="none" cap="none" strike="noStrike">
              <a:solidFill>
                <a:schemeClr val="lt1"/>
              </a:solidFill>
              <a:latin typeface="Arial"/>
              <a:ea typeface="Arial"/>
              <a:cs typeface="Arial"/>
              <a:sym typeface="Arial"/>
            </a:endParaRPr>
          </a:p>
          <a:p>
            <a:pPr indent="0" lvl="0" marL="0" marR="0" rtl="0" algn="l">
              <a:lnSpc>
                <a:spcPct val="115000"/>
              </a:lnSpc>
              <a:spcBef>
                <a:spcPts val="0"/>
              </a:spcBef>
              <a:spcAft>
                <a:spcPts val="0"/>
              </a:spcAft>
              <a:buClr>
                <a:schemeClr val="dk1"/>
              </a:buClr>
              <a:buSzPts val="1100"/>
              <a:buFont typeface="Arial"/>
              <a:buNone/>
            </a:pPr>
            <a:r>
              <a:t/>
            </a:r>
            <a:endParaRPr b="0" i="0" sz="1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de-CH" sz="1800" u="none" cap="none" strike="noStrike">
                <a:solidFill>
                  <a:srgbClr val="004993"/>
                </a:solidFill>
                <a:latin typeface="Open Sans"/>
                <a:ea typeface="Open Sans"/>
                <a:cs typeface="Open Sans"/>
                <a:sym typeface="Open Sans"/>
              </a:rPr>
              <a:t>Kontakt zu Alumni</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de-CH" sz="1800" u="none" cap="none" strike="noStrike">
                <a:solidFill>
                  <a:schemeClr val="lt1"/>
                </a:solidFill>
                <a:latin typeface="Open Sans"/>
                <a:ea typeface="Open Sans"/>
                <a:cs typeface="Open Sans"/>
                <a:sym typeface="Open Sans"/>
              </a:rPr>
              <a:t>Das Angebot qualitativ hochwertiger OER für Alumni hilft der Einrichtung, die Verbindung zu ihnen aufrechtzuerhalten.</a:t>
            </a:r>
            <a:r>
              <a:rPr b="0" i="0" lang="de-CH" sz="1300" u="none" cap="none" strike="noStrike">
                <a:solidFill>
                  <a:srgbClr val="004993"/>
                </a:solidFill>
                <a:latin typeface="Open Sans"/>
                <a:ea typeface="Open Sans"/>
                <a:cs typeface="Open Sans"/>
                <a:sym typeface="Open Sans"/>
              </a:rPr>
              <a:t> </a:t>
            </a:r>
            <a:endParaRPr b="1" i="0" sz="1300" u="none" cap="none" strike="noStrike">
              <a:solidFill>
                <a:srgbClr val="004993"/>
              </a:solidFill>
              <a:latin typeface="Open Sans"/>
              <a:ea typeface="Open Sans"/>
              <a:cs typeface="Open Sans"/>
              <a:sym typeface="Open Sans"/>
            </a:endParaRPr>
          </a:p>
        </p:txBody>
      </p:sp>
      <p:pic>
        <p:nvPicPr>
          <p:cNvPr id="432" name="Google Shape;432;p34"/>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33" name="Google Shape;433;p34"/>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4" name="Google Shape;434;p34"/>
          <p:cNvSpPr txBox="1"/>
          <p:nvPr/>
        </p:nvSpPr>
        <p:spPr>
          <a:xfrm>
            <a:off x="129977" y="1507959"/>
            <a:ext cx="27144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de-CH" sz="2700">
                <a:solidFill>
                  <a:srgbClr val="FFFFFF"/>
                </a:solidFill>
                <a:latin typeface="Open Sans"/>
                <a:ea typeface="Open Sans"/>
                <a:cs typeface="Open Sans"/>
                <a:sym typeface="Open Sans"/>
              </a:rPr>
              <a:t>Vorteile der offenen Bildung für</a:t>
            </a:r>
            <a:r>
              <a:rPr b="1" i="0" lang="de-CH" sz="2700" u="none" cap="none" strike="noStrike">
                <a:solidFill>
                  <a:srgbClr val="FFFFFF"/>
                </a:solidFill>
                <a:latin typeface="Open Sans"/>
                <a:ea typeface="Open Sans"/>
                <a:cs typeface="Open Sans"/>
                <a:sym typeface="Open Sans"/>
              </a:rPr>
              <a:t> </a:t>
            </a:r>
            <a:r>
              <a:rPr b="1" i="0" lang="de-CH" sz="2700" u="none" cap="none" strike="noStrike">
                <a:solidFill>
                  <a:srgbClr val="45BEDF"/>
                </a:solidFill>
                <a:latin typeface="Open Sans"/>
                <a:ea typeface="Open Sans"/>
                <a:cs typeface="Open Sans"/>
                <a:sym typeface="Open Sans"/>
              </a:rPr>
              <a:t>Institutionen</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38" name="Shape 438"/>
        <p:cNvGrpSpPr/>
        <p:nvPr/>
      </p:nvGrpSpPr>
      <p:grpSpPr>
        <a:xfrm>
          <a:off x="0" y="0"/>
          <a:ext cx="0" cy="0"/>
          <a:chOff x="0" y="0"/>
          <a:chExt cx="0" cy="0"/>
        </a:xfrm>
      </p:grpSpPr>
      <p:sp>
        <p:nvSpPr>
          <p:cNvPr id="439" name="Google Shape;439;p35"/>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0" name="Google Shape;440;p35"/>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1" name="Google Shape;441;p35"/>
          <p:cNvSpPr txBox="1"/>
          <p:nvPr/>
        </p:nvSpPr>
        <p:spPr>
          <a:xfrm>
            <a:off x="3187525" y="-17400"/>
            <a:ext cx="5878500" cy="4509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de-CH" sz="1400" u="none" cap="none" strike="noStrike">
                <a:solidFill>
                  <a:srgbClr val="004993"/>
                </a:solidFill>
                <a:latin typeface="Open Sans"/>
                <a:ea typeface="Open Sans"/>
                <a:cs typeface="Open Sans"/>
                <a:sym typeface="Open Sans"/>
              </a:rPr>
              <a:t>Information freigeben: </a:t>
            </a:r>
            <a:r>
              <a:rPr b="0" i="0" lang="de-CH" sz="1400" u="none" cap="none" strike="noStrike">
                <a:solidFill>
                  <a:srgbClr val="004993"/>
                </a:solidFill>
                <a:latin typeface="Open Sans"/>
                <a:ea typeface="Open Sans"/>
                <a:cs typeface="Open Sans"/>
                <a:sym typeface="Open Sans"/>
              </a:rPr>
              <a:t>Durch die Freigabe von Materialien kann Wissen für alle zugänglich gemacht werden.</a:t>
            </a:r>
            <a:endParaRPr b="0"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de-CH" sz="1400" u="none" cap="none" strike="noStrike">
                <a:solidFill>
                  <a:srgbClr val="004993"/>
                </a:solidFill>
                <a:latin typeface="Open Sans"/>
                <a:ea typeface="Open Sans"/>
                <a:cs typeface="Open Sans"/>
                <a:sym typeface="Open Sans"/>
              </a:rPr>
              <a:t>Wissen weitergeben: </a:t>
            </a:r>
            <a:r>
              <a:rPr b="0" i="0" lang="de-CH" sz="1400" u="none" cap="none" strike="noStrike">
                <a:solidFill>
                  <a:srgbClr val="004993"/>
                </a:solidFill>
                <a:latin typeface="Open Sans"/>
                <a:ea typeface="Open Sans"/>
                <a:cs typeface="Open Sans"/>
                <a:sym typeface="Open Sans"/>
              </a:rPr>
              <a:t>Bildungsressourcen, die mit öffentlichen Steuergeldern erstellt wurden, stehen der Öffentlichkeit zur Verfügung.</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de-CH" sz="1400" u="none" cap="none" strike="noStrike">
                <a:solidFill>
                  <a:srgbClr val="004993"/>
                </a:solidFill>
                <a:latin typeface="Open Sans"/>
                <a:ea typeface="Open Sans"/>
                <a:cs typeface="Open Sans"/>
                <a:sym typeface="Open Sans"/>
              </a:rPr>
              <a:t>Lebenslanges Lernen: </a:t>
            </a:r>
            <a:r>
              <a:rPr b="0" i="0" lang="de-CH" sz="1400" u="none" cap="none" strike="noStrike">
                <a:solidFill>
                  <a:srgbClr val="004993"/>
                </a:solidFill>
                <a:latin typeface="Open Sans"/>
                <a:ea typeface="Open Sans"/>
                <a:cs typeface="Open Sans"/>
                <a:sym typeface="Open Sans"/>
              </a:rPr>
              <a:t>Lernen ist für alle erschwinglicher und überbrückt die Kluft zwischen formalen, informellen und nicht-formalen Lernmöglichkeiten.</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de-CH" sz="1400" u="none" cap="none" strike="noStrike">
                <a:solidFill>
                  <a:srgbClr val="004993"/>
                </a:solidFill>
                <a:latin typeface="Open Sans"/>
                <a:ea typeface="Open Sans"/>
                <a:cs typeface="Open Sans"/>
                <a:sym typeface="Open Sans"/>
              </a:rPr>
              <a:t>Chancengleichheit: </a:t>
            </a:r>
            <a:r>
              <a:rPr b="0" i="0" lang="de-CH" sz="1400" u="none" cap="none" strike="noStrike">
                <a:solidFill>
                  <a:srgbClr val="004993"/>
                </a:solidFill>
                <a:latin typeface="Open Sans"/>
                <a:ea typeface="Open Sans"/>
                <a:cs typeface="Open Sans"/>
                <a:sym typeface="Open Sans"/>
              </a:rPr>
              <a:t>Kostenlose Online-Ressourcen ermöglichen allen Menschen das gleiche hochwertige Wissen.</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de-CH" sz="1400" u="none" cap="none" strike="noStrike">
                <a:solidFill>
                  <a:srgbClr val="004993"/>
                </a:solidFill>
                <a:latin typeface="Open Sans"/>
                <a:ea typeface="Open Sans"/>
                <a:cs typeface="Open Sans"/>
                <a:sym typeface="Open Sans"/>
              </a:rPr>
              <a:t>Vielfalt und Inklusion: </a:t>
            </a:r>
            <a:r>
              <a:rPr b="0" i="0" lang="de-CH" sz="1400" u="none" cap="none" strike="noStrike">
                <a:solidFill>
                  <a:srgbClr val="004993"/>
                </a:solidFill>
                <a:latin typeface="Open Sans"/>
                <a:ea typeface="Open Sans"/>
                <a:cs typeface="Open Sans"/>
                <a:sym typeface="Open Sans"/>
              </a:rPr>
              <a:t>OER-Materialien sind ein großartiges Instrument, um verschiedene Standpunkte zu entdecken und sich mit ihnen vertraut zu machen.</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de-CH" sz="1400" u="none" cap="none" strike="noStrike">
                <a:solidFill>
                  <a:srgbClr val="004993"/>
                </a:solidFill>
                <a:latin typeface="Open Sans"/>
                <a:ea typeface="Open Sans"/>
                <a:cs typeface="Open Sans"/>
                <a:sym typeface="Open Sans"/>
              </a:rPr>
              <a:t>Citizen Science: </a:t>
            </a:r>
            <a:r>
              <a:rPr b="0" i="0" lang="de-CH" sz="1400" u="none" cap="none" strike="noStrike">
                <a:solidFill>
                  <a:srgbClr val="004993"/>
                </a:solidFill>
                <a:latin typeface="Open Sans"/>
                <a:ea typeface="Open Sans"/>
                <a:cs typeface="Open Sans"/>
                <a:sym typeface="Open Sans"/>
              </a:rPr>
              <a:t>Wissen kann von jedem geschaffen werden, und die Verfügbarkeit von Materialien macht es möglich, Wissen fortwährend zu erweitern.</a:t>
            </a:r>
            <a:endParaRPr b="0" i="0" sz="1400" u="none" cap="none" strike="noStrike">
              <a:solidFill>
                <a:srgbClr val="000000"/>
              </a:solidFill>
              <a:latin typeface="Arial"/>
              <a:ea typeface="Arial"/>
              <a:cs typeface="Arial"/>
              <a:sym typeface="Arial"/>
            </a:endParaRPr>
          </a:p>
        </p:txBody>
      </p:sp>
      <p:cxnSp>
        <p:nvCxnSpPr>
          <p:cNvPr id="442" name="Google Shape;442;p35"/>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43" name="Google Shape;443;p35"/>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44" name="Google Shape;444;p35"/>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5" name="Google Shape;445;p35"/>
          <p:cNvSpPr txBox="1"/>
          <p:nvPr/>
        </p:nvSpPr>
        <p:spPr>
          <a:xfrm>
            <a:off x="129977" y="1507959"/>
            <a:ext cx="27144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de-CH" sz="2700">
                <a:solidFill>
                  <a:srgbClr val="FFFFFF"/>
                </a:solidFill>
                <a:latin typeface="Open Sans"/>
                <a:ea typeface="Open Sans"/>
                <a:cs typeface="Open Sans"/>
                <a:sym typeface="Open Sans"/>
              </a:rPr>
              <a:t>Vorteile der offenen Bildung für alle</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49" name="Shape 449"/>
        <p:cNvGrpSpPr/>
        <p:nvPr/>
      </p:nvGrpSpPr>
      <p:grpSpPr>
        <a:xfrm>
          <a:off x="0" y="0"/>
          <a:ext cx="0" cy="0"/>
          <a:chOff x="0" y="0"/>
          <a:chExt cx="0" cy="0"/>
        </a:xfrm>
      </p:grpSpPr>
      <p:sp>
        <p:nvSpPr>
          <p:cNvPr id="450" name="Google Shape;450;p36"/>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1" name="Google Shape;451;p36"/>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2" name="Google Shape;452;p36"/>
          <p:cNvSpPr txBox="1"/>
          <p:nvPr/>
        </p:nvSpPr>
        <p:spPr>
          <a:xfrm>
            <a:off x="3197250" y="1345013"/>
            <a:ext cx="5424600" cy="1785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de-CH" sz="3200" u="none" cap="none" strike="noStrike">
                <a:solidFill>
                  <a:srgbClr val="004993"/>
                </a:solidFill>
                <a:latin typeface="Open Sans"/>
                <a:ea typeface="Open Sans"/>
                <a:cs typeface="Open Sans"/>
                <a:sym typeface="Open Sans"/>
              </a:rPr>
              <a:t>Information freigeben: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de-CH" sz="2400" u="none" cap="none" strike="noStrike">
                <a:solidFill>
                  <a:srgbClr val="004993"/>
                </a:solidFill>
                <a:latin typeface="Open Sans"/>
                <a:ea typeface="Open Sans"/>
                <a:cs typeface="Open Sans"/>
                <a:sym typeface="Open Sans"/>
              </a:rPr>
              <a:t>Durch die Freigabe von Materialien kann Wissen für alle zugänglich gemacht werden.</a:t>
            </a:r>
            <a:endParaRPr b="1" i="0" sz="1300" u="none" cap="none" strike="noStrike">
              <a:solidFill>
                <a:srgbClr val="004993"/>
              </a:solidFill>
              <a:latin typeface="Open Sans"/>
              <a:ea typeface="Open Sans"/>
              <a:cs typeface="Open Sans"/>
              <a:sym typeface="Open Sans"/>
            </a:endParaRPr>
          </a:p>
        </p:txBody>
      </p:sp>
      <p:cxnSp>
        <p:nvCxnSpPr>
          <p:cNvPr id="453" name="Google Shape;453;p36"/>
          <p:cNvCxnSpPr/>
          <p:nvPr/>
        </p:nvCxnSpPr>
        <p:spPr>
          <a:xfrm>
            <a:off x="-3330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54" name="Google Shape;454;p36"/>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55" name="Google Shape;455;p36"/>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6" name="Google Shape;456;p36"/>
          <p:cNvSpPr txBox="1"/>
          <p:nvPr/>
        </p:nvSpPr>
        <p:spPr>
          <a:xfrm>
            <a:off x="129977" y="1507959"/>
            <a:ext cx="27144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de-CH" sz="2700">
                <a:solidFill>
                  <a:srgbClr val="FFFFFF"/>
                </a:solidFill>
                <a:latin typeface="Open Sans"/>
                <a:ea typeface="Open Sans"/>
                <a:cs typeface="Open Sans"/>
                <a:sym typeface="Open Sans"/>
              </a:rPr>
              <a:t>Vorteile der offenen Bildung für alle</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60" name="Shape 460"/>
        <p:cNvGrpSpPr/>
        <p:nvPr/>
      </p:nvGrpSpPr>
      <p:grpSpPr>
        <a:xfrm>
          <a:off x="0" y="0"/>
          <a:ext cx="0" cy="0"/>
          <a:chOff x="0" y="0"/>
          <a:chExt cx="0" cy="0"/>
        </a:xfrm>
      </p:grpSpPr>
      <p:sp>
        <p:nvSpPr>
          <p:cNvPr id="461" name="Google Shape;461;p37"/>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2" name="Google Shape;462;p37"/>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3" name="Google Shape;463;p37"/>
          <p:cNvSpPr txBox="1"/>
          <p:nvPr/>
        </p:nvSpPr>
        <p:spPr>
          <a:xfrm>
            <a:off x="3105550" y="1185775"/>
            <a:ext cx="5551800" cy="2154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de-CH" sz="3200" u="none" cap="none" strike="noStrike">
                <a:solidFill>
                  <a:srgbClr val="004993"/>
                </a:solidFill>
                <a:latin typeface="Open Sans"/>
                <a:ea typeface="Open Sans"/>
                <a:cs typeface="Open Sans"/>
                <a:sym typeface="Open Sans"/>
              </a:rPr>
              <a:t>Wissen weitergeben:</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de-CH" sz="2400" u="none" cap="none" strike="noStrike">
                <a:solidFill>
                  <a:srgbClr val="004993"/>
                </a:solidFill>
                <a:latin typeface="Open Sans"/>
                <a:ea typeface="Open Sans"/>
                <a:cs typeface="Open Sans"/>
                <a:sym typeface="Open Sans"/>
              </a:rPr>
              <a:t>Bildungsressourcen, die mit öffentlichen Steuergeldern erstellt wurden, stehen der Öffentlichkeit zur Verfügung.</a:t>
            </a:r>
            <a:endParaRPr b="1" i="0" sz="1300" u="none" cap="none" strike="noStrike">
              <a:solidFill>
                <a:srgbClr val="004993"/>
              </a:solidFill>
              <a:latin typeface="Open Sans"/>
              <a:ea typeface="Open Sans"/>
              <a:cs typeface="Open Sans"/>
              <a:sym typeface="Open Sans"/>
            </a:endParaRPr>
          </a:p>
        </p:txBody>
      </p:sp>
      <p:cxnSp>
        <p:nvCxnSpPr>
          <p:cNvPr id="464" name="Google Shape;464;p37"/>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65" name="Google Shape;465;p37"/>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66" name="Google Shape;466;p37"/>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7" name="Google Shape;467;p37"/>
          <p:cNvSpPr txBox="1"/>
          <p:nvPr/>
        </p:nvSpPr>
        <p:spPr>
          <a:xfrm>
            <a:off x="129977" y="1507959"/>
            <a:ext cx="27144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de-CH" sz="2700">
                <a:solidFill>
                  <a:srgbClr val="FFFFFF"/>
                </a:solidFill>
                <a:latin typeface="Open Sans"/>
                <a:ea typeface="Open Sans"/>
                <a:cs typeface="Open Sans"/>
                <a:sym typeface="Open Sans"/>
              </a:rPr>
              <a:t>Vorteile der offenen Bildung für alle</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71" name="Shape 471"/>
        <p:cNvGrpSpPr/>
        <p:nvPr/>
      </p:nvGrpSpPr>
      <p:grpSpPr>
        <a:xfrm>
          <a:off x="0" y="0"/>
          <a:ext cx="0" cy="0"/>
          <a:chOff x="0" y="0"/>
          <a:chExt cx="0" cy="0"/>
        </a:xfrm>
      </p:grpSpPr>
      <p:sp>
        <p:nvSpPr>
          <p:cNvPr id="472" name="Google Shape;472;p38"/>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3" name="Google Shape;473;p38"/>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4" name="Google Shape;474;p38"/>
          <p:cNvSpPr txBox="1"/>
          <p:nvPr/>
        </p:nvSpPr>
        <p:spPr>
          <a:xfrm>
            <a:off x="3223925" y="1186025"/>
            <a:ext cx="5549400" cy="2154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de-CH" sz="3200" u="none" cap="none" strike="noStrike">
                <a:solidFill>
                  <a:srgbClr val="004993"/>
                </a:solidFill>
                <a:latin typeface="Open Sans"/>
                <a:ea typeface="Open Sans"/>
                <a:cs typeface="Open Sans"/>
                <a:sym typeface="Open Sans"/>
              </a:rPr>
              <a:t>Lebenslanges Lernen:</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de-CH" sz="2400" u="none" cap="none" strike="noStrike">
                <a:solidFill>
                  <a:srgbClr val="004993"/>
                </a:solidFill>
                <a:latin typeface="Open Sans"/>
                <a:ea typeface="Open Sans"/>
                <a:cs typeface="Open Sans"/>
                <a:sym typeface="Open Sans"/>
              </a:rPr>
              <a:t>Lernen ist für alle erschwinglicher und überbrückt die Kluft zwischen formalen, informellen und nicht-formalen Lernmöglichkeiten.</a:t>
            </a:r>
            <a:endParaRPr b="1" i="0" sz="1300" u="none" cap="none" strike="noStrike">
              <a:solidFill>
                <a:srgbClr val="004993"/>
              </a:solidFill>
              <a:latin typeface="Open Sans"/>
              <a:ea typeface="Open Sans"/>
              <a:cs typeface="Open Sans"/>
              <a:sym typeface="Open Sans"/>
            </a:endParaRPr>
          </a:p>
        </p:txBody>
      </p:sp>
      <p:cxnSp>
        <p:nvCxnSpPr>
          <p:cNvPr id="475" name="Google Shape;475;p38"/>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76" name="Google Shape;476;p38"/>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77" name="Google Shape;477;p38"/>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8" name="Google Shape;478;p38"/>
          <p:cNvSpPr txBox="1"/>
          <p:nvPr/>
        </p:nvSpPr>
        <p:spPr>
          <a:xfrm>
            <a:off x="129977" y="1507959"/>
            <a:ext cx="27144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de-CH" sz="2700">
                <a:solidFill>
                  <a:srgbClr val="FFFFFF"/>
                </a:solidFill>
                <a:latin typeface="Open Sans"/>
                <a:ea typeface="Open Sans"/>
                <a:cs typeface="Open Sans"/>
                <a:sym typeface="Open Sans"/>
              </a:rPr>
              <a:t>Vorteile der offenen Bildung für alle</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88" name="Shape 88"/>
        <p:cNvGrpSpPr/>
        <p:nvPr/>
      </p:nvGrpSpPr>
      <p:grpSpPr>
        <a:xfrm>
          <a:off x="0" y="0"/>
          <a:ext cx="0" cy="0"/>
          <a:chOff x="0" y="0"/>
          <a:chExt cx="0" cy="0"/>
        </a:xfrm>
      </p:grpSpPr>
      <p:sp>
        <p:nvSpPr>
          <p:cNvPr id="89" name="Google Shape;89;g1163d1821d9_2_27"/>
          <p:cNvSpPr txBox="1"/>
          <p:nvPr/>
        </p:nvSpPr>
        <p:spPr>
          <a:xfrm>
            <a:off x="3897500" y="1214075"/>
            <a:ext cx="2187900" cy="2262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500"/>
              <a:buFont typeface="Arial"/>
              <a:buNone/>
            </a:pPr>
            <a:r>
              <a:rPr b="1" i="0" lang="de-CH" sz="4500" u="none" cap="none" strike="noStrike">
                <a:solidFill>
                  <a:srgbClr val="004993"/>
                </a:solidFill>
                <a:latin typeface="Open Sans"/>
                <a:ea typeface="Open Sans"/>
                <a:cs typeface="Open Sans"/>
                <a:sym typeface="Open Sans"/>
              </a:rPr>
              <a:t>Was </a:t>
            </a:r>
            <a:endParaRPr b="1" i="0" sz="4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500"/>
              <a:buFont typeface="Arial"/>
              <a:buNone/>
            </a:pPr>
            <a:r>
              <a:rPr b="1" i="0" lang="de-CH" sz="4500" u="none" cap="none" strike="noStrike">
                <a:solidFill>
                  <a:srgbClr val="004993"/>
                </a:solidFill>
                <a:latin typeface="Open Sans"/>
                <a:ea typeface="Open Sans"/>
                <a:cs typeface="Open Sans"/>
                <a:sym typeface="Open Sans"/>
              </a:rPr>
              <a:t>sind </a:t>
            </a:r>
            <a:endParaRPr b="1" i="0" sz="4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500"/>
              <a:buFont typeface="Arial"/>
              <a:buNone/>
            </a:pPr>
            <a:r>
              <a:rPr b="1" i="0" lang="de-CH" sz="4500" u="none" cap="none" strike="noStrike">
                <a:solidFill>
                  <a:srgbClr val="004993"/>
                </a:solidFill>
                <a:latin typeface="Open Sans"/>
                <a:ea typeface="Open Sans"/>
                <a:cs typeface="Open Sans"/>
                <a:sym typeface="Open Sans"/>
              </a:rPr>
              <a:t>OER?</a:t>
            </a:r>
            <a:endParaRPr b="1" i="0" sz="4600" u="none" cap="none" strike="noStrike">
              <a:solidFill>
                <a:srgbClr val="004993"/>
              </a:solidFill>
              <a:latin typeface="Open Sans"/>
              <a:ea typeface="Open Sans"/>
              <a:cs typeface="Open Sans"/>
              <a:sym typeface="Open Sans"/>
            </a:endParaRPr>
          </a:p>
        </p:txBody>
      </p:sp>
      <p:sp>
        <p:nvSpPr>
          <p:cNvPr id="90" name="Google Shape;90;g1163d1821d9_2_27"/>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91" name="Google Shape;91;g1163d1821d9_2_27"/>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sp>
        <p:nvSpPr>
          <p:cNvPr id="92" name="Google Shape;92;g1163d1821d9_2_27"/>
          <p:cNvSpPr txBox="1"/>
          <p:nvPr/>
        </p:nvSpPr>
        <p:spPr>
          <a:xfrm>
            <a:off x="1316037" y="1575312"/>
            <a:ext cx="23682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de-CH" sz="3200" u="none" cap="none" strike="noStrike">
                <a:solidFill>
                  <a:srgbClr val="FFFFFF"/>
                </a:solidFill>
                <a:latin typeface="Open Sans"/>
                <a:ea typeface="Open Sans"/>
                <a:cs typeface="Open Sans"/>
                <a:sym typeface="Open Sans"/>
              </a:rPr>
              <a:t>OER</a:t>
            </a:r>
            <a:endParaRPr b="1" i="0" sz="3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de-CH" sz="2300" u="none" cap="none" strike="noStrike">
                <a:solidFill>
                  <a:srgbClr val="FFFFFF"/>
                </a:solidFill>
                <a:latin typeface="Open Sans"/>
                <a:ea typeface="Open Sans"/>
                <a:cs typeface="Open Sans"/>
                <a:sym typeface="Open Sans"/>
              </a:rPr>
              <a:t>BASIC</a:t>
            </a:r>
            <a:endParaRPr b="0" i="0" sz="2300" u="none" cap="none" strike="noStrike">
              <a:solidFill>
                <a:srgbClr val="FFFFFF"/>
              </a:solidFill>
              <a:latin typeface="Open Sans"/>
              <a:ea typeface="Open Sans"/>
              <a:cs typeface="Open Sans"/>
              <a:sym typeface="Open Sans"/>
            </a:endParaRPr>
          </a:p>
        </p:txBody>
      </p:sp>
      <p:pic>
        <p:nvPicPr>
          <p:cNvPr id="93" name="Google Shape;93;g1163d1821d9_2_27"/>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cxnSp>
        <p:nvCxnSpPr>
          <p:cNvPr id="94" name="Google Shape;94;g1163d1821d9_2_27"/>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82" name="Shape 482"/>
        <p:cNvGrpSpPr/>
        <p:nvPr/>
      </p:nvGrpSpPr>
      <p:grpSpPr>
        <a:xfrm>
          <a:off x="0" y="0"/>
          <a:ext cx="0" cy="0"/>
          <a:chOff x="0" y="0"/>
          <a:chExt cx="0" cy="0"/>
        </a:xfrm>
      </p:grpSpPr>
      <p:sp>
        <p:nvSpPr>
          <p:cNvPr id="483" name="Google Shape;483;g1163d1821d9_2_48"/>
          <p:cNvSpPr txBox="1"/>
          <p:nvPr/>
        </p:nvSpPr>
        <p:spPr>
          <a:xfrm>
            <a:off x="3142075" y="1365213"/>
            <a:ext cx="5759400" cy="1785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de-CH" sz="3200" u="none" cap="none" strike="noStrike">
                <a:solidFill>
                  <a:srgbClr val="004993"/>
                </a:solidFill>
                <a:latin typeface="Open Sans"/>
                <a:ea typeface="Open Sans"/>
                <a:cs typeface="Open Sans"/>
                <a:sym typeface="Open Sans"/>
              </a:rPr>
              <a:t>Chancengleichheit:</a:t>
            </a:r>
            <a:r>
              <a:rPr b="0" i="0" lang="de-CH" sz="2400" u="none" cap="none" strike="noStrike">
                <a:solidFill>
                  <a:srgbClr val="004993"/>
                </a:solidFill>
                <a:latin typeface="Open Sans"/>
                <a:ea typeface="Open Sans"/>
                <a:cs typeface="Open Sans"/>
                <a:sym typeface="Open Sans"/>
              </a:rPr>
              <a:t> </a:t>
            </a:r>
            <a:endParaRPr b="0"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de-CH" sz="2400" u="none" cap="none" strike="noStrike">
                <a:solidFill>
                  <a:srgbClr val="004993"/>
                </a:solidFill>
                <a:latin typeface="Open Sans"/>
                <a:ea typeface="Open Sans"/>
                <a:cs typeface="Open Sans"/>
                <a:sym typeface="Open Sans"/>
              </a:rPr>
              <a:t>Kostenlose Online-Ressourcen ermöglichen allen Menschen das gleiche hochwertige Wissen.</a:t>
            </a:r>
            <a:endParaRPr b="1" i="0" sz="1300" u="none" cap="none" strike="noStrike">
              <a:solidFill>
                <a:srgbClr val="004993"/>
              </a:solidFill>
              <a:latin typeface="Open Sans"/>
              <a:ea typeface="Open Sans"/>
              <a:cs typeface="Open Sans"/>
              <a:sym typeface="Open Sans"/>
            </a:endParaRPr>
          </a:p>
        </p:txBody>
      </p:sp>
      <p:sp>
        <p:nvSpPr>
          <p:cNvPr id="484" name="Google Shape;484;g1163d1821d9_2_48"/>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5" name="Google Shape;485;g1163d1821d9_2_48"/>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86" name="Google Shape;486;g1163d1821d9_2_48"/>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87" name="Google Shape;487;g1163d1821d9_2_48"/>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88" name="Google Shape;488;g1163d1821d9_2_48"/>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9" name="Google Shape;489;g1163d1821d9_2_48"/>
          <p:cNvSpPr txBox="1"/>
          <p:nvPr/>
        </p:nvSpPr>
        <p:spPr>
          <a:xfrm>
            <a:off x="129977" y="1507959"/>
            <a:ext cx="27144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de-CH" sz="2700">
                <a:solidFill>
                  <a:srgbClr val="FFFFFF"/>
                </a:solidFill>
                <a:latin typeface="Open Sans"/>
                <a:ea typeface="Open Sans"/>
                <a:cs typeface="Open Sans"/>
                <a:sym typeface="Open Sans"/>
              </a:rPr>
              <a:t>Vorteile der offenen Bildung für alle</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93" name="Shape 493"/>
        <p:cNvGrpSpPr/>
        <p:nvPr/>
      </p:nvGrpSpPr>
      <p:grpSpPr>
        <a:xfrm>
          <a:off x="0" y="0"/>
          <a:ext cx="0" cy="0"/>
          <a:chOff x="0" y="0"/>
          <a:chExt cx="0" cy="0"/>
        </a:xfrm>
      </p:grpSpPr>
      <p:sp>
        <p:nvSpPr>
          <p:cNvPr id="494" name="Google Shape;494;p39"/>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5" name="Google Shape;495;p3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6" name="Google Shape;496;p39"/>
          <p:cNvSpPr txBox="1"/>
          <p:nvPr/>
        </p:nvSpPr>
        <p:spPr>
          <a:xfrm>
            <a:off x="3190275" y="791013"/>
            <a:ext cx="5767200" cy="2893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de-CH" sz="3200" u="none" cap="none" strike="noStrike">
                <a:solidFill>
                  <a:srgbClr val="004993"/>
                </a:solidFill>
                <a:latin typeface="Open Sans"/>
                <a:ea typeface="Open Sans"/>
                <a:cs typeface="Open Sans"/>
                <a:sym typeface="Open Sans"/>
              </a:rPr>
              <a:t>Vielfalt und Inklusion: </a:t>
            </a:r>
            <a:endParaRPr b="1" i="0" sz="3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de-CH" sz="2400" u="none" cap="none" strike="noStrike">
                <a:solidFill>
                  <a:srgbClr val="004993"/>
                </a:solidFill>
                <a:latin typeface="Open Sans"/>
                <a:ea typeface="Open Sans"/>
                <a:cs typeface="Open Sans"/>
                <a:sym typeface="Open Sans"/>
              </a:rPr>
              <a:t>OER-Materialien, die über das Internet leicht zugänglich sind, sind ein großartiges Instrument, um verschiedene Standpunkte zu entdecken und sich mit ihnen vertraut zu machen.</a:t>
            </a:r>
            <a:endParaRPr b="1" i="0" sz="1300" u="none" cap="none" strike="noStrike">
              <a:solidFill>
                <a:srgbClr val="004993"/>
              </a:solidFill>
              <a:latin typeface="Open Sans"/>
              <a:ea typeface="Open Sans"/>
              <a:cs typeface="Open Sans"/>
              <a:sym typeface="Open Sans"/>
            </a:endParaRPr>
          </a:p>
        </p:txBody>
      </p:sp>
      <p:cxnSp>
        <p:nvCxnSpPr>
          <p:cNvPr id="497" name="Google Shape;497;p39"/>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98" name="Google Shape;498;p39"/>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99" name="Google Shape;499;p39"/>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0" name="Google Shape;500;p39"/>
          <p:cNvSpPr txBox="1"/>
          <p:nvPr/>
        </p:nvSpPr>
        <p:spPr>
          <a:xfrm>
            <a:off x="129977" y="1507959"/>
            <a:ext cx="27144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de-CH" sz="2700">
                <a:solidFill>
                  <a:srgbClr val="FFFFFF"/>
                </a:solidFill>
                <a:latin typeface="Open Sans"/>
                <a:ea typeface="Open Sans"/>
                <a:cs typeface="Open Sans"/>
                <a:sym typeface="Open Sans"/>
              </a:rPr>
              <a:t>Vorteile der offenen Bildung für alle</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04" name="Shape 504"/>
        <p:cNvGrpSpPr/>
        <p:nvPr/>
      </p:nvGrpSpPr>
      <p:grpSpPr>
        <a:xfrm>
          <a:off x="0" y="0"/>
          <a:ext cx="0" cy="0"/>
          <a:chOff x="0" y="0"/>
          <a:chExt cx="0" cy="0"/>
        </a:xfrm>
      </p:grpSpPr>
      <p:sp>
        <p:nvSpPr>
          <p:cNvPr id="505" name="Google Shape;505;p40"/>
          <p:cNvSpPr/>
          <p:nvPr/>
        </p:nvSpPr>
        <p:spPr>
          <a:xfrm>
            <a:off x="0" y="0"/>
            <a:ext cx="2195400" cy="4526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6" name="Google Shape;506;p4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7" name="Google Shape;507;p40"/>
          <p:cNvSpPr txBox="1"/>
          <p:nvPr/>
        </p:nvSpPr>
        <p:spPr>
          <a:xfrm>
            <a:off x="3209900" y="1185775"/>
            <a:ext cx="5406600" cy="2154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de-CH" sz="3200" u="none" cap="none" strike="noStrike">
                <a:solidFill>
                  <a:srgbClr val="004993"/>
                </a:solidFill>
                <a:latin typeface="Open Sans"/>
                <a:ea typeface="Open Sans"/>
                <a:cs typeface="Open Sans"/>
                <a:sym typeface="Open Sans"/>
              </a:rPr>
              <a:t>Citizen Science: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de-CH" sz="2400" u="none" cap="none" strike="noStrike">
                <a:solidFill>
                  <a:srgbClr val="004993"/>
                </a:solidFill>
                <a:latin typeface="Open Sans"/>
                <a:ea typeface="Open Sans"/>
                <a:cs typeface="Open Sans"/>
                <a:sym typeface="Open Sans"/>
              </a:rPr>
              <a:t>Wissen kann von jedem geschaffen werden, und die Verfügbarkeit von Materialien macht es möglich, Wissen fortwährend zu erweitern.</a:t>
            </a:r>
            <a:endParaRPr b="1" i="0" sz="1300" u="none" cap="none" strike="noStrike">
              <a:solidFill>
                <a:srgbClr val="004993"/>
              </a:solidFill>
              <a:latin typeface="Open Sans"/>
              <a:ea typeface="Open Sans"/>
              <a:cs typeface="Open Sans"/>
              <a:sym typeface="Open Sans"/>
            </a:endParaRPr>
          </a:p>
        </p:txBody>
      </p:sp>
      <p:cxnSp>
        <p:nvCxnSpPr>
          <p:cNvPr id="508" name="Google Shape;508;p4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09" name="Google Shape;509;p4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10" name="Google Shape;510;p40"/>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1" name="Google Shape;511;p40"/>
          <p:cNvSpPr txBox="1"/>
          <p:nvPr/>
        </p:nvSpPr>
        <p:spPr>
          <a:xfrm>
            <a:off x="129977" y="1507959"/>
            <a:ext cx="27144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de-CH" sz="2700">
                <a:solidFill>
                  <a:srgbClr val="FFFFFF"/>
                </a:solidFill>
                <a:latin typeface="Open Sans"/>
                <a:ea typeface="Open Sans"/>
                <a:cs typeface="Open Sans"/>
                <a:sym typeface="Open Sans"/>
              </a:rPr>
              <a:t>Vorteile der offenen Bildung für alle</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15" name="Shape 515"/>
        <p:cNvGrpSpPr/>
        <p:nvPr/>
      </p:nvGrpSpPr>
      <p:grpSpPr>
        <a:xfrm>
          <a:off x="0" y="0"/>
          <a:ext cx="0" cy="0"/>
          <a:chOff x="0" y="0"/>
          <a:chExt cx="0" cy="0"/>
        </a:xfrm>
      </p:grpSpPr>
      <p:sp>
        <p:nvSpPr>
          <p:cNvPr id="516" name="Google Shape;516;p41"/>
          <p:cNvSpPr/>
          <p:nvPr/>
        </p:nvSpPr>
        <p:spPr>
          <a:xfrm>
            <a:off x="0" y="0"/>
            <a:ext cx="2195400" cy="4526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7" name="Google Shape;517;p4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8" name="Google Shape;518;p41"/>
          <p:cNvSpPr txBox="1"/>
          <p:nvPr/>
        </p:nvSpPr>
        <p:spPr>
          <a:xfrm>
            <a:off x="3214225" y="479800"/>
            <a:ext cx="5395200" cy="3522472"/>
          </a:xfrm>
          <a:prstGeom prst="rect">
            <a:avLst/>
          </a:prstGeom>
          <a:noFill/>
          <a:ln>
            <a:noFill/>
          </a:ln>
        </p:spPr>
        <p:txBody>
          <a:bodyPr anchorCtr="0" anchor="t" bIns="91425" lIns="91425" spcFirstLastPara="1" rIns="91425" wrap="square" tIns="91425">
            <a:spAutoFit/>
          </a:bodyPr>
          <a:lstStyle/>
          <a:p>
            <a:pPr indent="0" lvl="0" marL="0" marR="0" rtl="0" algn="l">
              <a:lnSpc>
                <a:spcPct val="114999"/>
              </a:lnSpc>
              <a:spcBef>
                <a:spcPts val="0"/>
              </a:spcBef>
              <a:spcAft>
                <a:spcPts val="0"/>
              </a:spcAft>
              <a:buClr>
                <a:srgbClr val="000000"/>
              </a:buClr>
              <a:buSzPts val="1800"/>
              <a:buFont typeface="Arial"/>
              <a:buNone/>
            </a:pPr>
            <a:r>
              <a:rPr b="1" i="0" lang="de-CH" sz="1800" u="none" cap="none" strike="noStrike">
                <a:solidFill>
                  <a:srgbClr val="004993"/>
                </a:solidFill>
                <a:latin typeface="Open Sans"/>
                <a:ea typeface="Open Sans"/>
                <a:cs typeface="Open Sans"/>
                <a:sym typeface="Open Sans"/>
              </a:rPr>
              <a:t>Qualität verbessern: </a:t>
            </a:r>
            <a:r>
              <a:rPr b="0" i="0" lang="de-CH" sz="1800" u="none" cap="none" strike="noStrike">
                <a:solidFill>
                  <a:srgbClr val="004993"/>
                </a:solidFill>
                <a:latin typeface="Open Sans"/>
                <a:ea typeface="Open Sans"/>
                <a:cs typeface="Open Sans"/>
                <a:sym typeface="Open Sans"/>
              </a:rPr>
              <a:t>Alle können die Qualitätsverbesserung von OER unterstützen, indem sie einfach Fragen stellen. Kein Zugang bedeutet keine Fragen, keine Fragen bedeuten keine Zweifel, keine Zweifel bedeuten keine Verbesserung.</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dk1"/>
              </a:buClr>
              <a:buSzPts val="1100"/>
              <a:buFont typeface="Arial"/>
              <a:buNone/>
            </a:pPr>
            <a:r>
              <a:t/>
            </a:r>
            <a:endParaRPr b="0" i="0" sz="1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de-CH" sz="1800" u="none" cap="none" strike="noStrike">
                <a:solidFill>
                  <a:srgbClr val="004993"/>
                </a:solidFill>
                <a:latin typeface="Open Sans"/>
                <a:ea typeface="Open Sans"/>
                <a:cs typeface="Open Sans"/>
                <a:sym typeface="Open Sans"/>
              </a:rPr>
              <a:t>Grenzen überwinden: </a:t>
            </a:r>
            <a:r>
              <a:rPr b="0" i="0" lang="de-CH" sz="1800" u="none" cap="none" strike="noStrike">
                <a:solidFill>
                  <a:srgbClr val="004993"/>
                </a:solidFill>
                <a:latin typeface="Open Sans"/>
                <a:ea typeface="Open Sans"/>
                <a:cs typeface="Open Sans"/>
                <a:sym typeface="Open Sans"/>
              </a:rPr>
              <a:t>OER sind eine wunderbare Möglichkeit, Wissen über Grenzen hinweg auszutauschen und so Anpassungen zu ermöglichen, die wirklich lokal funktionieren.</a:t>
            </a:r>
            <a:endParaRPr b="0" i="0" sz="1800" u="none" cap="none" strike="noStrike">
              <a:solidFill>
                <a:srgbClr val="004993"/>
              </a:solidFill>
              <a:latin typeface="Arial"/>
              <a:ea typeface="Arial"/>
              <a:cs typeface="Arial"/>
              <a:sym typeface="Arial"/>
            </a:endParaRPr>
          </a:p>
        </p:txBody>
      </p:sp>
      <p:cxnSp>
        <p:nvCxnSpPr>
          <p:cNvPr id="519" name="Google Shape;519;p41"/>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20" name="Google Shape;520;p41"/>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21" name="Google Shape;521;p41"/>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2" name="Google Shape;522;p41"/>
          <p:cNvSpPr txBox="1"/>
          <p:nvPr/>
        </p:nvSpPr>
        <p:spPr>
          <a:xfrm>
            <a:off x="129977" y="1507959"/>
            <a:ext cx="27144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de-CH" sz="2700">
                <a:solidFill>
                  <a:srgbClr val="FFFFFF"/>
                </a:solidFill>
                <a:latin typeface="Open Sans"/>
                <a:ea typeface="Open Sans"/>
                <a:cs typeface="Open Sans"/>
                <a:sym typeface="Open Sans"/>
              </a:rPr>
              <a:t>Vorteile der offenen Bildung für alle</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26" name="Shape 526"/>
        <p:cNvGrpSpPr/>
        <p:nvPr/>
      </p:nvGrpSpPr>
      <p:grpSpPr>
        <a:xfrm>
          <a:off x="0" y="0"/>
          <a:ext cx="0" cy="0"/>
          <a:chOff x="0" y="0"/>
          <a:chExt cx="0" cy="0"/>
        </a:xfrm>
      </p:grpSpPr>
      <p:sp>
        <p:nvSpPr>
          <p:cNvPr id="527" name="Google Shape;527;g306cf4c31c4_0_0"/>
          <p:cNvSpPr txBox="1"/>
          <p:nvPr/>
        </p:nvSpPr>
        <p:spPr>
          <a:xfrm>
            <a:off x="2970500" y="0"/>
            <a:ext cx="6173400" cy="4592100"/>
          </a:xfrm>
          <a:prstGeom prst="rect">
            <a:avLst/>
          </a:prstGeom>
          <a:noFill/>
          <a:ln>
            <a:noFill/>
          </a:ln>
        </p:spPr>
        <p:txBody>
          <a:bodyPr anchorCtr="0" anchor="t" bIns="91425" lIns="91425" spcFirstLastPara="1" rIns="91425" wrap="square" tIns="91425">
            <a:spAutoFit/>
          </a:bodyPr>
          <a:lstStyle/>
          <a:p>
            <a:pPr indent="0" lvl="0" marL="0" rtl="0" algn="l">
              <a:spcBef>
                <a:spcPts val="1000"/>
              </a:spcBef>
              <a:spcAft>
                <a:spcPts val="0"/>
              </a:spcAft>
              <a:buClr>
                <a:schemeClr val="dk1"/>
              </a:buClr>
              <a:buSzPts val="1100"/>
              <a:buFont typeface="Arial"/>
              <a:buNone/>
            </a:pPr>
            <a:r>
              <a:rPr b="1" lang="de-CH" sz="1100">
                <a:solidFill>
                  <a:srgbClr val="B9E9F6"/>
                </a:solidFill>
                <a:latin typeface="Open Sans"/>
                <a:ea typeface="Open Sans"/>
                <a:cs typeface="Open Sans"/>
                <a:sym typeface="Open Sans"/>
              </a:rPr>
              <a:t>Unterstützung der beruflichen Entwicklung: </a:t>
            </a:r>
            <a:r>
              <a:rPr lang="de-CH" sz="1100">
                <a:solidFill>
                  <a:srgbClr val="B9E9F6"/>
                </a:solidFill>
                <a:latin typeface="Open Sans"/>
                <a:ea typeface="Open Sans"/>
                <a:cs typeface="Open Sans"/>
                <a:sym typeface="Open Sans"/>
              </a:rPr>
              <a:t>Die Beschäftigung mit OER und OE auf bibliothekarischer, institutioneller, nationaler oder internationaler Ebene kann als Gelegenheit zur beruflichen Entwicklung und zum Wachstum außerhalb der "traditionellen" oder etablierten Fachgebiete (z. B. Sammlungsbildung, Metadaten usw.) genutzt werden.</a:t>
            </a:r>
            <a:endParaRPr sz="1100">
              <a:solidFill>
                <a:srgbClr val="B9E9F6"/>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de-CH" sz="1100">
                <a:solidFill>
                  <a:srgbClr val="B9E9F6"/>
                </a:solidFill>
                <a:latin typeface="Open Sans"/>
                <a:ea typeface="Open Sans"/>
                <a:cs typeface="Open Sans"/>
                <a:sym typeface="Open Sans"/>
              </a:rPr>
              <a:t>Anerkennung als geschätzte Partner/innen: </a:t>
            </a:r>
            <a:r>
              <a:rPr lang="de-CH" sz="1100">
                <a:solidFill>
                  <a:srgbClr val="B9E9F6"/>
                </a:solidFill>
                <a:latin typeface="Open Sans"/>
                <a:ea typeface="Open Sans"/>
                <a:cs typeface="Open Sans"/>
                <a:sym typeface="Open Sans"/>
              </a:rPr>
              <a:t>Dank ihres Fachwissens über offene Pädagogik und offene Lizenzen werden Bibliothekar/innen von Pädagog/innen und Forscher/innen als vertrauenswürdige Partner/innen bei der Suche, Anpassung und Erstellung zuverlässiger Bildungsressourcen anerkannt.</a:t>
            </a:r>
            <a:endParaRPr sz="1100">
              <a:solidFill>
                <a:srgbClr val="B9E9F6"/>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de-CH" sz="1100">
                <a:solidFill>
                  <a:srgbClr val="B9E9F6"/>
                </a:solidFill>
                <a:latin typeface="Open Sans"/>
                <a:ea typeface="Open Sans"/>
                <a:cs typeface="Open Sans"/>
                <a:sym typeface="Open Sans"/>
              </a:rPr>
              <a:t>Entwickelung von Synergien mit Open Science: </a:t>
            </a:r>
            <a:r>
              <a:rPr lang="de-CH" sz="1100">
                <a:solidFill>
                  <a:srgbClr val="B9E9F6"/>
                </a:solidFill>
                <a:latin typeface="Open Sans"/>
                <a:ea typeface="Open Sans"/>
                <a:cs typeface="Open Sans"/>
                <a:sym typeface="Open Sans"/>
              </a:rPr>
              <a:t>Offene Wissenschaft (Open Science) und Offene Bildung (Open Education) sind oft getrennt und das Wissen dazu liegt bei unterschiedlichen Fachleuten. Bibliothekar/innen können diese beiden Bereiche mit einem ganzheitlicheren Open-Ansatz verbinden und so eine offene Kultur innerhalb der Institution/akademischen Gemeinschaft fördern.</a:t>
            </a:r>
            <a:endParaRPr sz="1100">
              <a:solidFill>
                <a:srgbClr val="B9E9F6"/>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de-CH" sz="1100">
                <a:solidFill>
                  <a:srgbClr val="B9E9F6"/>
                </a:solidFill>
                <a:latin typeface="Open Sans"/>
                <a:ea typeface="Open Sans"/>
                <a:cs typeface="Open Sans"/>
                <a:sym typeface="Open Sans"/>
              </a:rPr>
              <a:t>Förderung der Zusammenarbeit und des Wissensaustauschs:</a:t>
            </a:r>
            <a:r>
              <a:rPr lang="de-CH" sz="1100">
                <a:solidFill>
                  <a:srgbClr val="B9E9F6"/>
                </a:solidFill>
                <a:latin typeface="Open Sans"/>
                <a:ea typeface="Open Sans"/>
                <a:cs typeface="Open Sans"/>
                <a:sym typeface="Open Sans"/>
              </a:rPr>
              <a:t> Bibliothekar/innen spielen eine grundlegende Rolle bei der Erleichterung der Zusammenarbeit, indem sie offene Ressourcen kuratieren, Schulungen und Workshops zu Themen der offenen Bildung organisieren und Praxisgemeinschaften rund um offene Bildung (Open Education) fördern, wodurch auch ihre eigenen beruflichen Netzwerke erweitert werden.</a:t>
            </a:r>
            <a:endParaRPr sz="1100">
              <a:solidFill>
                <a:srgbClr val="B9E9F6"/>
              </a:solidFill>
              <a:latin typeface="Open Sans"/>
              <a:ea typeface="Open Sans"/>
              <a:cs typeface="Open Sans"/>
              <a:sym typeface="Open Sans"/>
            </a:endParaRPr>
          </a:p>
          <a:p>
            <a:pPr indent="0" lvl="0" marL="0" rtl="0" algn="l">
              <a:spcBef>
                <a:spcPts val="1000"/>
              </a:spcBef>
              <a:spcAft>
                <a:spcPts val="1000"/>
              </a:spcAft>
              <a:buClr>
                <a:schemeClr val="dk1"/>
              </a:buClr>
              <a:buSzPts val="1100"/>
              <a:buFont typeface="Arial"/>
              <a:buNone/>
            </a:pPr>
            <a:r>
              <a:rPr b="1" lang="de-CH" sz="1100">
                <a:solidFill>
                  <a:srgbClr val="B9E9F6"/>
                </a:solidFill>
                <a:latin typeface="Open Sans"/>
                <a:ea typeface="Open Sans"/>
                <a:cs typeface="Open Sans"/>
                <a:sym typeface="Open Sans"/>
              </a:rPr>
              <a:t>Kosten reduzieren</a:t>
            </a:r>
            <a:r>
              <a:rPr lang="de-CH" sz="1100">
                <a:solidFill>
                  <a:srgbClr val="B9E9F6"/>
                </a:solidFill>
                <a:latin typeface="Open Sans"/>
                <a:ea typeface="Open Sans"/>
                <a:cs typeface="Open Sans"/>
                <a:sym typeface="Open Sans"/>
              </a:rPr>
              <a:t>: Einsparung von Bibliotheksbudgets für den Erwerb teurer und restriktiver Lizenzen für kommerzielle Publikationen, auch bei der Beratung von Lehrer/innen und Schüler/innen mit OER-Alternativen zur Unterrichtsliteratur. Dieser Vorteil trägt langfristig zur notwendigen Open-Access-Umstellung der Bibliotheks- und Hochschulbudgets bei.</a:t>
            </a:r>
            <a:endParaRPr sz="1100">
              <a:solidFill>
                <a:srgbClr val="B9E9F6"/>
              </a:solidFill>
              <a:latin typeface="Open Sans"/>
              <a:ea typeface="Open Sans"/>
              <a:cs typeface="Open Sans"/>
              <a:sym typeface="Open Sans"/>
            </a:endParaRPr>
          </a:p>
        </p:txBody>
      </p:sp>
      <p:sp>
        <p:nvSpPr>
          <p:cNvPr id="528" name="Google Shape;528;g306cf4c31c4_0_0"/>
          <p:cNvSpPr/>
          <p:nvPr/>
        </p:nvSpPr>
        <p:spPr>
          <a:xfrm>
            <a:off x="0" y="0"/>
            <a:ext cx="2195400" cy="45267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9" name="Google Shape;529;g306cf4c31c4_0_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0" name="Google Shape;530;g306cf4c31c4_0_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31" name="Google Shape;531;g306cf4c31c4_0_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32" name="Google Shape;532;g306cf4c31c4_0_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33" name="Google Shape;533;g306cf4c31c4_0_0"/>
          <p:cNvSpPr txBox="1"/>
          <p:nvPr/>
        </p:nvSpPr>
        <p:spPr>
          <a:xfrm>
            <a:off x="129975" y="1507950"/>
            <a:ext cx="2527200" cy="18471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de-CH" sz="2700">
                <a:solidFill>
                  <a:srgbClr val="004993"/>
                </a:solidFill>
                <a:latin typeface="Open Sans"/>
                <a:ea typeface="Open Sans"/>
                <a:cs typeface="Open Sans"/>
                <a:sym typeface="Open Sans"/>
              </a:rPr>
              <a:t>Vorteile der offenen Bildung für </a:t>
            </a:r>
            <a:r>
              <a:rPr b="1" lang="de-CH" sz="2700">
                <a:solidFill>
                  <a:srgbClr val="FFDE59"/>
                </a:solidFill>
                <a:latin typeface="Open Sans"/>
                <a:ea typeface="Open Sans"/>
                <a:cs typeface="Open Sans"/>
                <a:sym typeface="Open Sans"/>
              </a:rPr>
              <a:t>Bibliothekar/innen</a:t>
            </a:r>
            <a:r>
              <a:rPr b="1" lang="de-CH" sz="2700">
                <a:solidFill>
                  <a:srgbClr val="FFDE59"/>
                </a:solidFill>
                <a:latin typeface="Open Sans"/>
                <a:ea typeface="Open Sans"/>
                <a:cs typeface="Open Sans"/>
                <a:sym typeface="Open Sans"/>
              </a:rPr>
              <a:t> </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37" name="Shape 537"/>
        <p:cNvGrpSpPr/>
        <p:nvPr/>
      </p:nvGrpSpPr>
      <p:grpSpPr>
        <a:xfrm>
          <a:off x="0" y="0"/>
          <a:ext cx="0" cy="0"/>
          <a:chOff x="0" y="0"/>
          <a:chExt cx="0" cy="0"/>
        </a:xfrm>
      </p:grpSpPr>
      <p:sp>
        <p:nvSpPr>
          <p:cNvPr id="538" name="Google Shape;538;g306cf4c31c4_0_10"/>
          <p:cNvSpPr/>
          <p:nvPr/>
        </p:nvSpPr>
        <p:spPr>
          <a:xfrm>
            <a:off x="0" y="0"/>
            <a:ext cx="2195400" cy="45264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9" name="Google Shape;539;g306cf4c31c4_0_1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0" name="Google Shape;540;g306cf4c31c4_0_10"/>
          <p:cNvSpPr txBox="1"/>
          <p:nvPr/>
        </p:nvSpPr>
        <p:spPr>
          <a:xfrm>
            <a:off x="3208500" y="138575"/>
            <a:ext cx="5935500" cy="4248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de-CH" sz="2400">
                <a:solidFill>
                  <a:srgbClr val="B9E9F6"/>
                </a:solidFill>
                <a:latin typeface="Open Sans"/>
                <a:ea typeface="Open Sans"/>
                <a:cs typeface="Open Sans"/>
                <a:sym typeface="Open Sans"/>
              </a:rPr>
              <a:t>Unterstützung der beruflichen Entwicklung:</a:t>
            </a:r>
            <a:endParaRPr b="1" sz="24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de-CH" sz="2400">
                <a:solidFill>
                  <a:srgbClr val="B9E9F6"/>
                </a:solidFill>
                <a:latin typeface="Open Sans"/>
                <a:ea typeface="Open Sans"/>
                <a:cs typeface="Open Sans"/>
                <a:sym typeface="Open Sans"/>
              </a:rPr>
              <a:t>Die Beschäftigung mit OER und OE auf bibliothekarischer, institutioneller, nationaler oder internationaler Ebene kann als Gelegenheit zur beruflichen Entwicklung und zum Wachstum außerhalb der "traditionellen" oder etablierten Fachgebiete (z. B. Sammlungsbildung, Metadaten usw.) genutzt werden.</a:t>
            </a:r>
            <a:endParaRPr b="0" i="0" sz="2400" u="none" cap="none" strike="noStrike">
              <a:solidFill>
                <a:srgbClr val="B9E9F6"/>
              </a:solidFill>
              <a:latin typeface="Arial"/>
              <a:ea typeface="Arial"/>
              <a:cs typeface="Arial"/>
              <a:sym typeface="Arial"/>
            </a:endParaRPr>
          </a:p>
        </p:txBody>
      </p:sp>
      <p:sp>
        <p:nvSpPr>
          <p:cNvPr id="541" name="Google Shape;541;g306cf4c31c4_0_1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42" name="Google Shape;542;g306cf4c31c4_0_1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43" name="Google Shape;543;g306cf4c31c4_0_1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44" name="Google Shape;544;g306cf4c31c4_0_10"/>
          <p:cNvSpPr txBox="1"/>
          <p:nvPr/>
        </p:nvSpPr>
        <p:spPr>
          <a:xfrm>
            <a:off x="129975" y="1507950"/>
            <a:ext cx="2527200" cy="18471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de-CH" sz="2700">
                <a:solidFill>
                  <a:srgbClr val="004993"/>
                </a:solidFill>
                <a:latin typeface="Open Sans"/>
                <a:ea typeface="Open Sans"/>
                <a:cs typeface="Open Sans"/>
                <a:sym typeface="Open Sans"/>
              </a:rPr>
              <a:t>Vorteile der offenen Bildung für </a:t>
            </a:r>
            <a:r>
              <a:rPr b="1" lang="de-CH" sz="2700">
                <a:solidFill>
                  <a:srgbClr val="FFDE59"/>
                </a:solidFill>
                <a:latin typeface="Open Sans"/>
                <a:ea typeface="Open Sans"/>
                <a:cs typeface="Open Sans"/>
                <a:sym typeface="Open Sans"/>
              </a:rPr>
              <a:t>Bibliothekar/innen </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48" name="Shape 548"/>
        <p:cNvGrpSpPr/>
        <p:nvPr/>
      </p:nvGrpSpPr>
      <p:grpSpPr>
        <a:xfrm>
          <a:off x="0" y="0"/>
          <a:ext cx="0" cy="0"/>
          <a:chOff x="0" y="0"/>
          <a:chExt cx="0" cy="0"/>
        </a:xfrm>
      </p:grpSpPr>
      <p:sp>
        <p:nvSpPr>
          <p:cNvPr id="549" name="Google Shape;549;g306cf4c31c4_0_20"/>
          <p:cNvSpPr/>
          <p:nvPr/>
        </p:nvSpPr>
        <p:spPr>
          <a:xfrm>
            <a:off x="0" y="0"/>
            <a:ext cx="2195400" cy="45267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0" name="Google Shape;550;g306cf4c31c4_0_2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1" name="Google Shape;551;g306cf4c31c4_0_20"/>
          <p:cNvSpPr txBox="1"/>
          <p:nvPr/>
        </p:nvSpPr>
        <p:spPr>
          <a:xfrm>
            <a:off x="3182625" y="254200"/>
            <a:ext cx="5574300" cy="4007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1000"/>
              </a:spcBef>
              <a:spcAft>
                <a:spcPts val="0"/>
              </a:spcAft>
              <a:buClr>
                <a:schemeClr val="dk1"/>
              </a:buClr>
              <a:buSzPts val="1100"/>
              <a:buFont typeface="Arial"/>
              <a:buNone/>
            </a:pPr>
            <a:r>
              <a:rPr b="1" lang="de-CH" sz="2400">
                <a:solidFill>
                  <a:srgbClr val="B9E9F6"/>
                </a:solidFill>
                <a:latin typeface="Open Sans"/>
                <a:ea typeface="Open Sans"/>
                <a:cs typeface="Open Sans"/>
                <a:sym typeface="Open Sans"/>
              </a:rPr>
              <a:t>Anerkennung als geschätzte Partner/innen: </a:t>
            </a:r>
            <a:endParaRPr b="1" sz="2400">
              <a:solidFill>
                <a:srgbClr val="B9E9F6"/>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lang="de-CH" sz="2400">
                <a:solidFill>
                  <a:srgbClr val="B9E9F6"/>
                </a:solidFill>
                <a:latin typeface="Open Sans"/>
                <a:ea typeface="Open Sans"/>
                <a:cs typeface="Open Sans"/>
                <a:sym typeface="Open Sans"/>
              </a:rPr>
              <a:t>Dank ihres Fachwissens über offene Pädagogik und offene Lizenzen werden Bibliothekar/innen von Pädagog/innen und Forscher/innen als vertrauenswürdige Partner/innen bei der Suche, Anpassung und Erstellung zuverlässiger Bildungsressourcen anerkannt.</a:t>
            </a:r>
            <a:endParaRPr b="0" i="0" sz="2400" u="none" cap="none" strike="noStrike">
              <a:solidFill>
                <a:srgbClr val="B9E9F6"/>
              </a:solidFill>
              <a:latin typeface="Arial"/>
              <a:ea typeface="Arial"/>
              <a:cs typeface="Arial"/>
              <a:sym typeface="Arial"/>
            </a:endParaRPr>
          </a:p>
        </p:txBody>
      </p:sp>
      <p:sp>
        <p:nvSpPr>
          <p:cNvPr id="552" name="Google Shape;552;g306cf4c31c4_0_2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53" name="Google Shape;553;g306cf4c31c4_0_2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54" name="Google Shape;554;g306cf4c31c4_0_2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55" name="Google Shape;555;g306cf4c31c4_0_20"/>
          <p:cNvSpPr txBox="1"/>
          <p:nvPr/>
        </p:nvSpPr>
        <p:spPr>
          <a:xfrm>
            <a:off x="129975" y="1507950"/>
            <a:ext cx="2527200" cy="18471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de-CH" sz="2700">
                <a:solidFill>
                  <a:srgbClr val="004993"/>
                </a:solidFill>
                <a:latin typeface="Open Sans"/>
                <a:ea typeface="Open Sans"/>
                <a:cs typeface="Open Sans"/>
                <a:sym typeface="Open Sans"/>
              </a:rPr>
              <a:t>Vorteile der offenen Bildung für </a:t>
            </a:r>
            <a:r>
              <a:rPr b="1" lang="de-CH" sz="2700">
                <a:solidFill>
                  <a:srgbClr val="FFDE59"/>
                </a:solidFill>
                <a:latin typeface="Open Sans"/>
                <a:ea typeface="Open Sans"/>
                <a:cs typeface="Open Sans"/>
                <a:sym typeface="Open Sans"/>
              </a:rPr>
              <a:t>Bibliothekar/innen </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59" name="Shape 559"/>
        <p:cNvGrpSpPr/>
        <p:nvPr/>
      </p:nvGrpSpPr>
      <p:grpSpPr>
        <a:xfrm>
          <a:off x="0" y="0"/>
          <a:ext cx="0" cy="0"/>
          <a:chOff x="0" y="0"/>
          <a:chExt cx="0" cy="0"/>
        </a:xfrm>
      </p:grpSpPr>
      <p:sp>
        <p:nvSpPr>
          <p:cNvPr id="560" name="Google Shape;560;g306cf4c31c4_0_30"/>
          <p:cNvSpPr txBox="1"/>
          <p:nvPr/>
        </p:nvSpPr>
        <p:spPr>
          <a:xfrm>
            <a:off x="3077700" y="33450"/>
            <a:ext cx="6066300" cy="4463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de-CH" sz="2400">
                <a:solidFill>
                  <a:srgbClr val="B9E9F6"/>
                </a:solidFill>
                <a:latin typeface="Open Sans"/>
                <a:ea typeface="Open Sans"/>
                <a:cs typeface="Open Sans"/>
                <a:sym typeface="Open Sans"/>
              </a:rPr>
              <a:t>Entwickelung von Synergien mit Open Science: </a:t>
            </a:r>
            <a:endParaRPr b="1" sz="24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de-CH" sz="2300">
                <a:solidFill>
                  <a:srgbClr val="B9E9F6"/>
                </a:solidFill>
                <a:latin typeface="Open Sans"/>
                <a:ea typeface="Open Sans"/>
                <a:cs typeface="Open Sans"/>
                <a:sym typeface="Open Sans"/>
              </a:rPr>
              <a:t>Offene Wissenschaft (Open Science) und Offene Bildung (Open Education) sind oft getrennt und das Wissen dazu liegt bei unterschiedlichen Fachleuten. Bibliothekar/innen können diese beiden Bereiche mit einem ganzheitlicheren Open-Ansatz verbinden und so eine offene Kultur innerhalb der Institution/akademischen Gemeinschaft fördern.</a:t>
            </a:r>
            <a:endParaRPr b="0" i="0" sz="2300" u="none" cap="none" strike="noStrike">
              <a:solidFill>
                <a:srgbClr val="B9E9F6"/>
              </a:solidFill>
              <a:latin typeface="Arial"/>
              <a:ea typeface="Arial"/>
              <a:cs typeface="Arial"/>
              <a:sym typeface="Arial"/>
            </a:endParaRPr>
          </a:p>
        </p:txBody>
      </p:sp>
      <p:sp>
        <p:nvSpPr>
          <p:cNvPr id="561" name="Google Shape;561;g306cf4c31c4_0_30"/>
          <p:cNvSpPr/>
          <p:nvPr/>
        </p:nvSpPr>
        <p:spPr>
          <a:xfrm>
            <a:off x="0" y="0"/>
            <a:ext cx="2195400" cy="45267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2" name="Google Shape;562;g306cf4c31c4_0_3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3" name="Google Shape;563;g306cf4c31c4_0_3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64" name="Google Shape;564;g306cf4c31c4_0_3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65" name="Google Shape;565;g306cf4c31c4_0_3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66" name="Google Shape;566;g306cf4c31c4_0_30"/>
          <p:cNvSpPr txBox="1"/>
          <p:nvPr/>
        </p:nvSpPr>
        <p:spPr>
          <a:xfrm>
            <a:off x="129975" y="1507950"/>
            <a:ext cx="2527200" cy="18471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de-CH" sz="2700">
                <a:solidFill>
                  <a:srgbClr val="004993"/>
                </a:solidFill>
                <a:latin typeface="Open Sans"/>
                <a:ea typeface="Open Sans"/>
                <a:cs typeface="Open Sans"/>
                <a:sym typeface="Open Sans"/>
              </a:rPr>
              <a:t>Vorteile der offenen Bildung für </a:t>
            </a:r>
            <a:r>
              <a:rPr b="1" lang="de-CH" sz="2700">
                <a:solidFill>
                  <a:srgbClr val="FFDE59"/>
                </a:solidFill>
                <a:latin typeface="Open Sans"/>
                <a:ea typeface="Open Sans"/>
                <a:cs typeface="Open Sans"/>
                <a:sym typeface="Open Sans"/>
              </a:rPr>
              <a:t>Bibliothekar/innen </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70" name="Shape 570"/>
        <p:cNvGrpSpPr/>
        <p:nvPr/>
      </p:nvGrpSpPr>
      <p:grpSpPr>
        <a:xfrm>
          <a:off x="0" y="0"/>
          <a:ext cx="0" cy="0"/>
          <a:chOff x="0" y="0"/>
          <a:chExt cx="0" cy="0"/>
        </a:xfrm>
      </p:grpSpPr>
      <p:sp>
        <p:nvSpPr>
          <p:cNvPr id="571" name="Google Shape;571;g306cf4c31c4_0_40"/>
          <p:cNvSpPr txBox="1"/>
          <p:nvPr/>
        </p:nvSpPr>
        <p:spPr>
          <a:xfrm>
            <a:off x="3045300" y="45950"/>
            <a:ext cx="6098700" cy="4617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de-CH" sz="2400">
                <a:solidFill>
                  <a:srgbClr val="B9E9F6"/>
                </a:solidFill>
                <a:latin typeface="Open Sans"/>
                <a:ea typeface="Open Sans"/>
                <a:cs typeface="Open Sans"/>
                <a:sym typeface="Open Sans"/>
              </a:rPr>
              <a:t>Förderung der Zusammenarbeit und des Wissensaustauschs: </a:t>
            </a:r>
            <a:r>
              <a:rPr lang="de-CH" sz="2400">
                <a:solidFill>
                  <a:srgbClr val="B9E9F6"/>
                </a:solidFill>
                <a:latin typeface="Open Sans"/>
                <a:ea typeface="Open Sans"/>
                <a:cs typeface="Open Sans"/>
                <a:sym typeface="Open Sans"/>
              </a:rPr>
              <a:t>Bibliothekar/innen spielen eine grundlegende Rolle bei der Erleichterung der Zusammenarbeit, indem sie offene Ressourcen kuratieren, Schulungen und Workshops zu Themen der offenen Bildung organisieren und Praxisgemeinschaften rund um offene Bildung (Open Education) fördern, wodurch auch ihre eigenen beruflichen Netzwerke erweitert werden.</a:t>
            </a:r>
            <a:endParaRPr b="0" i="0" sz="2300" u="none" cap="none" strike="noStrike">
              <a:solidFill>
                <a:srgbClr val="B9E9F6"/>
              </a:solidFill>
              <a:latin typeface="Arial"/>
              <a:ea typeface="Arial"/>
              <a:cs typeface="Arial"/>
              <a:sym typeface="Arial"/>
            </a:endParaRPr>
          </a:p>
        </p:txBody>
      </p:sp>
      <p:sp>
        <p:nvSpPr>
          <p:cNvPr id="572" name="Google Shape;572;g306cf4c31c4_0_40"/>
          <p:cNvSpPr/>
          <p:nvPr/>
        </p:nvSpPr>
        <p:spPr>
          <a:xfrm>
            <a:off x="0" y="0"/>
            <a:ext cx="2195400" cy="45264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3" name="Google Shape;573;g306cf4c31c4_0_4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4" name="Google Shape;574;g306cf4c31c4_0_4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75" name="Google Shape;575;g306cf4c31c4_0_4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76" name="Google Shape;576;g306cf4c31c4_0_4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77" name="Google Shape;577;g306cf4c31c4_0_40"/>
          <p:cNvSpPr txBox="1"/>
          <p:nvPr/>
        </p:nvSpPr>
        <p:spPr>
          <a:xfrm>
            <a:off x="129975" y="1507950"/>
            <a:ext cx="2527200" cy="18471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de-CH" sz="2700">
                <a:solidFill>
                  <a:srgbClr val="004993"/>
                </a:solidFill>
                <a:latin typeface="Open Sans"/>
                <a:ea typeface="Open Sans"/>
                <a:cs typeface="Open Sans"/>
                <a:sym typeface="Open Sans"/>
              </a:rPr>
              <a:t>Vorteile der offenen Bildung für </a:t>
            </a:r>
            <a:r>
              <a:rPr b="1" lang="de-CH" sz="2700">
                <a:solidFill>
                  <a:srgbClr val="FFDE59"/>
                </a:solidFill>
                <a:latin typeface="Open Sans"/>
                <a:ea typeface="Open Sans"/>
                <a:cs typeface="Open Sans"/>
                <a:sym typeface="Open Sans"/>
              </a:rPr>
              <a:t>Bibliothekar/innen </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81" name="Shape 581"/>
        <p:cNvGrpSpPr/>
        <p:nvPr/>
      </p:nvGrpSpPr>
      <p:grpSpPr>
        <a:xfrm>
          <a:off x="0" y="0"/>
          <a:ext cx="0" cy="0"/>
          <a:chOff x="0" y="0"/>
          <a:chExt cx="0" cy="0"/>
        </a:xfrm>
      </p:grpSpPr>
      <p:sp>
        <p:nvSpPr>
          <p:cNvPr id="582" name="Google Shape;582;g306cf4c31c4_0_50"/>
          <p:cNvSpPr txBox="1"/>
          <p:nvPr/>
        </p:nvSpPr>
        <p:spPr>
          <a:xfrm>
            <a:off x="3188700" y="113400"/>
            <a:ext cx="5955300" cy="4248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de-CH" sz="2400">
                <a:solidFill>
                  <a:srgbClr val="B9E9F6"/>
                </a:solidFill>
                <a:latin typeface="Open Sans"/>
                <a:ea typeface="Open Sans"/>
                <a:cs typeface="Open Sans"/>
                <a:sym typeface="Open Sans"/>
              </a:rPr>
              <a:t>Kosten reduzieren: </a:t>
            </a:r>
            <a:endParaRPr b="1" sz="24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de-CH" sz="2400">
                <a:solidFill>
                  <a:srgbClr val="B9E9F6"/>
                </a:solidFill>
                <a:latin typeface="Open Sans"/>
                <a:ea typeface="Open Sans"/>
                <a:cs typeface="Open Sans"/>
                <a:sym typeface="Open Sans"/>
              </a:rPr>
              <a:t>Einsparung von Bibliotheksbudgets für den Erwerb teurer und restriktiver Lizenzen für kommerzielle Publikationen, auch bei der Beratung von Lehrer/innen und Schüler/innen mit OER-Alternativen zur Unterrichtsliteratur. Dieser Vorteil trägt langfristig zur notwendigen Open-Access-Umstellung der Bibliotheks- und Hochschulbudgets bei.</a:t>
            </a:r>
            <a:endParaRPr b="0" i="0" sz="2400" u="none" cap="none" strike="noStrike">
              <a:solidFill>
                <a:srgbClr val="B9E9F6"/>
              </a:solidFill>
              <a:latin typeface="Arial"/>
              <a:ea typeface="Arial"/>
              <a:cs typeface="Arial"/>
              <a:sym typeface="Arial"/>
            </a:endParaRPr>
          </a:p>
        </p:txBody>
      </p:sp>
      <p:sp>
        <p:nvSpPr>
          <p:cNvPr id="583" name="Google Shape;583;g306cf4c31c4_0_50"/>
          <p:cNvSpPr/>
          <p:nvPr/>
        </p:nvSpPr>
        <p:spPr>
          <a:xfrm>
            <a:off x="0" y="0"/>
            <a:ext cx="2195400" cy="45264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4" name="Google Shape;584;g306cf4c31c4_0_5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5" name="Google Shape;585;g306cf4c31c4_0_5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86" name="Google Shape;586;g306cf4c31c4_0_5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87" name="Google Shape;587;g306cf4c31c4_0_5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88" name="Google Shape;588;g306cf4c31c4_0_50"/>
          <p:cNvSpPr txBox="1"/>
          <p:nvPr/>
        </p:nvSpPr>
        <p:spPr>
          <a:xfrm>
            <a:off x="129975" y="1507950"/>
            <a:ext cx="2527200" cy="18471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de-CH" sz="2700">
                <a:solidFill>
                  <a:srgbClr val="004993"/>
                </a:solidFill>
                <a:latin typeface="Open Sans"/>
                <a:ea typeface="Open Sans"/>
                <a:cs typeface="Open Sans"/>
                <a:sym typeface="Open Sans"/>
              </a:rPr>
              <a:t>Vorteile der offenen Bildung für </a:t>
            </a:r>
            <a:r>
              <a:rPr b="1" lang="de-CH" sz="2700">
                <a:solidFill>
                  <a:srgbClr val="FFDE59"/>
                </a:solidFill>
                <a:latin typeface="Open Sans"/>
                <a:ea typeface="Open Sans"/>
                <a:cs typeface="Open Sans"/>
                <a:sym typeface="Open Sans"/>
              </a:rPr>
              <a:t>Bibliothekar/innen </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98" name="Shape 98"/>
        <p:cNvGrpSpPr/>
        <p:nvPr/>
      </p:nvGrpSpPr>
      <p:grpSpPr>
        <a:xfrm>
          <a:off x="0" y="0"/>
          <a:ext cx="0" cy="0"/>
          <a:chOff x="0" y="0"/>
          <a:chExt cx="0" cy="0"/>
        </a:xfrm>
      </p:grpSpPr>
      <p:sp>
        <p:nvSpPr>
          <p:cNvPr id="99" name="Google Shape;99;p4"/>
          <p:cNvSpPr txBox="1"/>
          <p:nvPr/>
        </p:nvSpPr>
        <p:spPr>
          <a:xfrm>
            <a:off x="3897500" y="1214075"/>
            <a:ext cx="3814200" cy="2262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500"/>
              <a:buFont typeface="Arial"/>
              <a:buNone/>
            </a:pPr>
            <a:r>
              <a:rPr b="1" i="0" lang="de-CH" sz="4500" u="none" cap="none" strike="noStrike">
                <a:solidFill>
                  <a:srgbClr val="004993"/>
                </a:solidFill>
                <a:latin typeface="Open Sans"/>
                <a:ea typeface="Open Sans"/>
                <a:cs typeface="Open Sans"/>
                <a:sym typeface="Open Sans"/>
              </a:rPr>
              <a:t>Was sind offene Lizenzen?</a:t>
            </a:r>
            <a:endParaRPr b="1" i="0" sz="4600" u="none" cap="none" strike="noStrike">
              <a:solidFill>
                <a:srgbClr val="004993"/>
              </a:solidFill>
              <a:latin typeface="Open Sans"/>
              <a:ea typeface="Open Sans"/>
              <a:cs typeface="Open Sans"/>
              <a:sym typeface="Open Sans"/>
            </a:endParaRPr>
          </a:p>
        </p:txBody>
      </p:sp>
      <p:sp>
        <p:nvSpPr>
          <p:cNvPr id="100" name="Google Shape;100;p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01" name="Google Shape;101;p4"/>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sp>
        <p:nvSpPr>
          <p:cNvPr id="102" name="Google Shape;102;p4"/>
          <p:cNvSpPr txBox="1"/>
          <p:nvPr/>
        </p:nvSpPr>
        <p:spPr>
          <a:xfrm>
            <a:off x="1316037" y="1575312"/>
            <a:ext cx="2328311"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de-CH" sz="3200" u="none" cap="none" strike="noStrike">
                <a:solidFill>
                  <a:srgbClr val="FFFFFF"/>
                </a:solidFill>
                <a:latin typeface="Open Sans"/>
                <a:ea typeface="Open Sans"/>
                <a:cs typeface="Open Sans"/>
                <a:sym typeface="Open Sans"/>
              </a:rPr>
              <a:t>OER</a:t>
            </a:r>
            <a:endParaRPr b="1" i="0" sz="3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de-CH" sz="2300" u="none" cap="none" strike="noStrike">
                <a:solidFill>
                  <a:srgbClr val="FFFFFF"/>
                </a:solidFill>
                <a:latin typeface="Open Sans"/>
                <a:ea typeface="Open Sans"/>
                <a:cs typeface="Open Sans"/>
                <a:sym typeface="Open Sans"/>
              </a:rPr>
              <a:t>BASIC</a:t>
            </a:r>
            <a:endParaRPr b="0" i="0" sz="2300" u="none" cap="none" strike="noStrike">
              <a:solidFill>
                <a:srgbClr val="FFFFFF"/>
              </a:solidFill>
              <a:latin typeface="Open Sans"/>
              <a:ea typeface="Open Sans"/>
              <a:cs typeface="Open Sans"/>
              <a:sym typeface="Open Sans"/>
            </a:endParaRPr>
          </a:p>
        </p:txBody>
      </p:sp>
      <p:pic>
        <p:nvPicPr>
          <p:cNvPr id="103" name="Google Shape;103;p4"/>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cxnSp>
        <p:nvCxnSpPr>
          <p:cNvPr id="104" name="Google Shape;104;p4"/>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92" name="Shape 592"/>
        <p:cNvGrpSpPr/>
        <p:nvPr/>
      </p:nvGrpSpPr>
      <p:grpSpPr>
        <a:xfrm>
          <a:off x="0" y="0"/>
          <a:ext cx="0" cy="0"/>
          <a:chOff x="0" y="0"/>
          <a:chExt cx="0" cy="0"/>
        </a:xfrm>
      </p:grpSpPr>
      <p:sp>
        <p:nvSpPr>
          <p:cNvPr id="593" name="Google Shape;593;g306cf4c31c4_0_60"/>
          <p:cNvSpPr txBox="1"/>
          <p:nvPr/>
        </p:nvSpPr>
        <p:spPr>
          <a:xfrm>
            <a:off x="3112625" y="101850"/>
            <a:ext cx="5922300" cy="4366200"/>
          </a:xfrm>
          <a:prstGeom prst="rect">
            <a:avLst/>
          </a:prstGeom>
          <a:noFill/>
          <a:ln>
            <a:noFill/>
          </a:ln>
        </p:spPr>
        <p:txBody>
          <a:bodyPr anchorCtr="0" anchor="t" bIns="91425" lIns="91425" spcFirstLastPara="1" rIns="91425" wrap="square" tIns="91425">
            <a:spAutoFit/>
          </a:bodyPr>
          <a:lstStyle/>
          <a:p>
            <a:pPr indent="0" lvl="0" marL="0" rtl="0" algn="l">
              <a:spcBef>
                <a:spcPts val="1000"/>
              </a:spcBef>
              <a:spcAft>
                <a:spcPts val="0"/>
              </a:spcAft>
              <a:buClr>
                <a:schemeClr val="dk1"/>
              </a:buClr>
              <a:buSzPts val="1100"/>
              <a:buFont typeface="Arial"/>
              <a:buNone/>
            </a:pPr>
            <a:r>
              <a:rPr b="1" lang="de-CH" sz="1700">
                <a:solidFill>
                  <a:srgbClr val="B9E9F6"/>
                </a:solidFill>
                <a:latin typeface="Open Sans"/>
                <a:ea typeface="Open Sans"/>
                <a:cs typeface="Open Sans"/>
                <a:sym typeface="Open Sans"/>
              </a:rPr>
              <a:t>Neue Bibliothekar/innen für den Beruf gewinnen: </a:t>
            </a:r>
            <a:r>
              <a:rPr lang="de-CH" sz="1700">
                <a:solidFill>
                  <a:srgbClr val="B9E9F6"/>
                </a:solidFill>
                <a:latin typeface="Open Sans"/>
                <a:ea typeface="Open Sans"/>
                <a:cs typeface="Open Sans"/>
                <a:sym typeface="Open Sans"/>
              </a:rPr>
              <a:t>Die enge Verbindung zwischen offener Bildung und sozialer Gerechtigkeit macht das Bibliothekswesen zu einer attraktiven Berufswahl für aufstrebende Fachleute und neue Generationen von Bibliothekar/innen.</a:t>
            </a:r>
            <a:endParaRPr sz="1700">
              <a:solidFill>
                <a:srgbClr val="B9E9F6"/>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de-CH" sz="1700">
                <a:solidFill>
                  <a:srgbClr val="B9E9F6"/>
                </a:solidFill>
                <a:latin typeface="Open Sans"/>
                <a:ea typeface="Open Sans"/>
                <a:cs typeface="Open Sans"/>
                <a:sym typeface="Open Sans"/>
              </a:rPr>
              <a:t>Anerkennung ausbauen: </a:t>
            </a:r>
            <a:r>
              <a:rPr lang="de-CH" sz="1700">
                <a:solidFill>
                  <a:srgbClr val="B9E9F6"/>
                </a:solidFill>
                <a:latin typeface="Open Sans"/>
                <a:ea typeface="Open Sans"/>
                <a:cs typeface="Open Sans"/>
                <a:sym typeface="Open Sans"/>
              </a:rPr>
              <a:t>Produzent/innen und Unterstützer/innen von OER gewinnen weltweit an Ansehen für ihre Arbeiten, die für Offenheit und andere universelle Werte eintreten. Die bereits geschätzte Rolle von Bibliothekar/innenen bzw. Informationsspezialist/innen als Kurator/innen von Bildungsmaterialien wird durch OER noch deutlicher.</a:t>
            </a:r>
            <a:endParaRPr sz="1700">
              <a:solidFill>
                <a:srgbClr val="B9E9F6"/>
              </a:solidFill>
              <a:latin typeface="Open Sans"/>
              <a:ea typeface="Open Sans"/>
              <a:cs typeface="Open Sans"/>
              <a:sym typeface="Open Sans"/>
            </a:endParaRPr>
          </a:p>
          <a:p>
            <a:pPr indent="0" lvl="0" marL="0" rtl="0" algn="l">
              <a:spcBef>
                <a:spcPts val="1000"/>
              </a:spcBef>
              <a:spcAft>
                <a:spcPts val="1000"/>
              </a:spcAft>
              <a:buClr>
                <a:schemeClr val="dk1"/>
              </a:buClr>
              <a:buSzPts val="1100"/>
              <a:buFont typeface="Arial"/>
              <a:buNone/>
            </a:pPr>
            <a:r>
              <a:rPr b="1" lang="de-CH" sz="1700">
                <a:solidFill>
                  <a:srgbClr val="B9E9F6"/>
                </a:solidFill>
                <a:latin typeface="Open Sans"/>
                <a:ea typeface="Open Sans"/>
                <a:cs typeface="Open Sans"/>
                <a:sym typeface="Open Sans"/>
              </a:rPr>
              <a:t>Mehr Wirkung und Reichweite: </a:t>
            </a:r>
            <a:r>
              <a:rPr lang="de-CH" sz="1700">
                <a:solidFill>
                  <a:srgbClr val="B9E9F6"/>
                </a:solidFill>
                <a:latin typeface="Open Sans"/>
                <a:ea typeface="Open Sans"/>
                <a:cs typeface="Open Sans"/>
                <a:sym typeface="Open Sans"/>
              </a:rPr>
              <a:t>Helfen Sie mit, die Reichweite und den Einfluss von Bibliothekar/innen über ihre eigene Institution hinaus zu vergrößern.</a:t>
            </a:r>
            <a:endParaRPr sz="1700">
              <a:solidFill>
                <a:srgbClr val="B9E9F6"/>
              </a:solidFill>
              <a:latin typeface="Open Sans"/>
              <a:ea typeface="Open Sans"/>
              <a:cs typeface="Open Sans"/>
              <a:sym typeface="Open Sans"/>
            </a:endParaRPr>
          </a:p>
        </p:txBody>
      </p:sp>
      <p:sp>
        <p:nvSpPr>
          <p:cNvPr id="594" name="Google Shape;594;g306cf4c31c4_0_60"/>
          <p:cNvSpPr/>
          <p:nvPr/>
        </p:nvSpPr>
        <p:spPr>
          <a:xfrm>
            <a:off x="0" y="0"/>
            <a:ext cx="2195400" cy="45267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5" name="Google Shape;595;g306cf4c31c4_0_6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6" name="Google Shape;596;g306cf4c31c4_0_6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97" name="Google Shape;597;g306cf4c31c4_0_6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98" name="Google Shape;598;g306cf4c31c4_0_6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99" name="Google Shape;599;g306cf4c31c4_0_60"/>
          <p:cNvSpPr txBox="1"/>
          <p:nvPr/>
        </p:nvSpPr>
        <p:spPr>
          <a:xfrm>
            <a:off x="129975" y="1507950"/>
            <a:ext cx="2527200" cy="18471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de-CH" sz="2700">
                <a:solidFill>
                  <a:srgbClr val="004993"/>
                </a:solidFill>
                <a:latin typeface="Open Sans"/>
                <a:ea typeface="Open Sans"/>
                <a:cs typeface="Open Sans"/>
                <a:sym typeface="Open Sans"/>
              </a:rPr>
              <a:t>Vorteile der offenen Bildung für </a:t>
            </a:r>
            <a:r>
              <a:rPr b="1" lang="de-CH" sz="2700">
                <a:solidFill>
                  <a:srgbClr val="FFDE59"/>
                </a:solidFill>
                <a:latin typeface="Open Sans"/>
                <a:ea typeface="Open Sans"/>
                <a:cs typeface="Open Sans"/>
                <a:sym typeface="Open Sans"/>
              </a:rPr>
              <a:t>Bibliothekar/innen </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03" name="Shape 603"/>
        <p:cNvGrpSpPr/>
        <p:nvPr/>
      </p:nvGrpSpPr>
      <p:grpSpPr>
        <a:xfrm>
          <a:off x="0" y="0"/>
          <a:ext cx="0" cy="0"/>
          <a:chOff x="0" y="0"/>
          <a:chExt cx="0" cy="0"/>
        </a:xfrm>
      </p:grpSpPr>
      <p:sp>
        <p:nvSpPr>
          <p:cNvPr id="604" name="Google Shape;604;g306cf4c31c4_0_70"/>
          <p:cNvSpPr/>
          <p:nvPr/>
        </p:nvSpPr>
        <p:spPr>
          <a:xfrm>
            <a:off x="0" y="0"/>
            <a:ext cx="2195400" cy="45267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5" name="Google Shape;605;g306cf4c31c4_0_7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6" name="Google Shape;606;g306cf4c31c4_0_7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607" name="Google Shape;607;g306cf4c31c4_0_7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608" name="Google Shape;608;g306cf4c31c4_0_7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609" name="Google Shape;609;g306cf4c31c4_0_70"/>
          <p:cNvSpPr txBox="1"/>
          <p:nvPr/>
        </p:nvSpPr>
        <p:spPr>
          <a:xfrm>
            <a:off x="3046700" y="100750"/>
            <a:ext cx="6064500" cy="43140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000"/>
              </a:spcBef>
              <a:spcAft>
                <a:spcPts val="0"/>
              </a:spcAft>
              <a:buClr>
                <a:schemeClr val="dk1"/>
              </a:buClr>
              <a:buSzPts val="1100"/>
              <a:buFont typeface="Arial"/>
              <a:buNone/>
            </a:pPr>
            <a:r>
              <a:rPr b="1" lang="de-CH" sz="1700">
                <a:solidFill>
                  <a:srgbClr val="B9E9F6"/>
                </a:solidFill>
                <a:latin typeface="Open Sans"/>
                <a:ea typeface="Open Sans"/>
                <a:cs typeface="Open Sans"/>
                <a:sym typeface="Open Sans"/>
              </a:rPr>
              <a:t>Beitrag zur Erreichung der SDGs: </a:t>
            </a:r>
            <a:r>
              <a:rPr lang="de-CH" sz="1700">
                <a:solidFill>
                  <a:srgbClr val="B9E9F6"/>
                </a:solidFill>
                <a:latin typeface="Open Sans"/>
                <a:ea typeface="Open Sans"/>
                <a:cs typeface="Open Sans"/>
                <a:sym typeface="Open Sans"/>
              </a:rPr>
              <a:t>Leisten Sie einen konkreteren und messbaren Beitrag zur Erreichung der SDGs.</a:t>
            </a:r>
            <a:endParaRPr sz="1700">
              <a:solidFill>
                <a:srgbClr val="B9E9F6"/>
              </a:solidFill>
              <a:latin typeface="Open Sans"/>
              <a:ea typeface="Open Sans"/>
              <a:cs typeface="Open Sans"/>
              <a:sym typeface="Open Sans"/>
            </a:endParaRPr>
          </a:p>
          <a:p>
            <a:pPr indent="0" lvl="0" marL="0" rtl="0" algn="l">
              <a:lnSpc>
                <a:spcPct val="115000"/>
              </a:lnSpc>
              <a:spcBef>
                <a:spcPts val="1000"/>
              </a:spcBef>
              <a:spcAft>
                <a:spcPts val="0"/>
              </a:spcAft>
              <a:buClr>
                <a:schemeClr val="dk1"/>
              </a:buClr>
              <a:buSzPts val="1100"/>
              <a:buFont typeface="Arial"/>
              <a:buNone/>
            </a:pPr>
            <a:r>
              <a:rPr b="1" lang="de-CH" sz="1700">
                <a:solidFill>
                  <a:srgbClr val="B9E9F6"/>
                </a:solidFill>
                <a:latin typeface="Open Sans"/>
                <a:ea typeface="Open Sans"/>
                <a:cs typeface="Open Sans"/>
                <a:sym typeface="Open Sans"/>
              </a:rPr>
              <a:t>Abstimmung mit der EDI-Strategie: </a:t>
            </a:r>
            <a:r>
              <a:rPr lang="de-CH" sz="1700">
                <a:solidFill>
                  <a:srgbClr val="B9E9F6"/>
                </a:solidFill>
                <a:latin typeface="Open Sans"/>
                <a:ea typeface="Open Sans"/>
                <a:cs typeface="Open Sans"/>
                <a:sym typeface="Open Sans"/>
              </a:rPr>
              <a:t>Bibliothekar/innen nutzen Open Education als strategisches Instrument zur Förderung von Chancengleichheit, Vielfalt und Inklusion, indem sie sicherstellen, dass Lernumgebungen für alle zugänglich und inklusiv sind.</a:t>
            </a:r>
            <a:endParaRPr sz="1700">
              <a:solidFill>
                <a:srgbClr val="B9E9F6"/>
              </a:solidFill>
              <a:latin typeface="Open Sans"/>
              <a:ea typeface="Open Sans"/>
              <a:cs typeface="Open Sans"/>
              <a:sym typeface="Open Sans"/>
            </a:endParaRPr>
          </a:p>
          <a:p>
            <a:pPr indent="0" lvl="0" marL="0" rtl="0" algn="l">
              <a:lnSpc>
                <a:spcPct val="115000"/>
              </a:lnSpc>
              <a:spcBef>
                <a:spcPts val="1000"/>
              </a:spcBef>
              <a:spcAft>
                <a:spcPts val="1000"/>
              </a:spcAft>
              <a:buClr>
                <a:schemeClr val="dk1"/>
              </a:buClr>
              <a:buSzPts val="1100"/>
              <a:buFont typeface="Arial"/>
              <a:buNone/>
            </a:pPr>
            <a:r>
              <a:rPr b="1" lang="de-CH" sz="1700">
                <a:solidFill>
                  <a:srgbClr val="B9E9F6"/>
                </a:solidFill>
                <a:latin typeface="Open Sans"/>
                <a:ea typeface="Open Sans"/>
                <a:cs typeface="Open Sans"/>
                <a:sym typeface="Open Sans"/>
              </a:rPr>
              <a:t>Kolleg/innen unterstützen und von Kolleg/innen unterstützt werden:</a:t>
            </a:r>
            <a:r>
              <a:rPr lang="de-CH" sz="1700">
                <a:solidFill>
                  <a:srgbClr val="B9E9F6"/>
                </a:solidFill>
                <a:latin typeface="Open Sans"/>
                <a:ea typeface="Open Sans"/>
                <a:cs typeface="Open Sans"/>
                <a:sym typeface="Open Sans"/>
              </a:rPr>
              <a:t> Bibliothekar/innen fördern lebenslanges Lernen, indem sie vielfältige Bildungsmöglichkeiten anbieten und die gegenseitige Unterstützung innerhalb ihrer Gemeinschaften fördern.</a:t>
            </a:r>
            <a:endParaRPr sz="1700">
              <a:solidFill>
                <a:srgbClr val="B9E9F6"/>
              </a:solidFill>
              <a:latin typeface="Open Sans"/>
              <a:ea typeface="Open Sans"/>
              <a:cs typeface="Open Sans"/>
              <a:sym typeface="Open Sans"/>
            </a:endParaRPr>
          </a:p>
        </p:txBody>
      </p:sp>
      <p:sp>
        <p:nvSpPr>
          <p:cNvPr id="610" name="Google Shape;610;g306cf4c31c4_0_70"/>
          <p:cNvSpPr txBox="1"/>
          <p:nvPr/>
        </p:nvSpPr>
        <p:spPr>
          <a:xfrm>
            <a:off x="129975" y="1507950"/>
            <a:ext cx="2527200" cy="18471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de-CH" sz="2700">
                <a:solidFill>
                  <a:srgbClr val="004993"/>
                </a:solidFill>
                <a:latin typeface="Open Sans"/>
                <a:ea typeface="Open Sans"/>
                <a:cs typeface="Open Sans"/>
                <a:sym typeface="Open Sans"/>
              </a:rPr>
              <a:t>Vorteile der offenen Bildung für </a:t>
            </a:r>
            <a:r>
              <a:rPr b="1" lang="de-CH" sz="2700">
                <a:solidFill>
                  <a:srgbClr val="FFDE59"/>
                </a:solidFill>
                <a:latin typeface="Open Sans"/>
                <a:ea typeface="Open Sans"/>
                <a:cs typeface="Open Sans"/>
                <a:sym typeface="Open Sans"/>
              </a:rPr>
              <a:t>Bibliothekar/innen </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614" name="Shape 614"/>
        <p:cNvGrpSpPr/>
        <p:nvPr/>
      </p:nvGrpSpPr>
      <p:grpSpPr>
        <a:xfrm>
          <a:off x="0" y="0"/>
          <a:ext cx="0" cy="0"/>
          <a:chOff x="0" y="0"/>
          <a:chExt cx="0" cy="0"/>
        </a:xfrm>
      </p:grpSpPr>
      <p:sp>
        <p:nvSpPr>
          <p:cNvPr id="615" name="Google Shape;615;g1163d1821d9_2_3"/>
          <p:cNvSpPr txBox="1"/>
          <p:nvPr/>
        </p:nvSpPr>
        <p:spPr>
          <a:xfrm>
            <a:off x="4479788" y="439816"/>
            <a:ext cx="3963900" cy="1601100"/>
          </a:xfrm>
          <a:prstGeom prst="rect">
            <a:avLst/>
          </a:prstGeom>
          <a:noFill/>
          <a:ln>
            <a:noFill/>
          </a:ln>
        </p:spPr>
        <p:txBody>
          <a:bodyPr anchorCtr="0" anchor="t" bIns="91525" lIns="91525" spcFirstLastPara="1" rIns="91525" wrap="square" tIns="91525">
            <a:spAutoFit/>
          </a:bodyPr>
          <a:lstStyle/>
          <a:p>
            <a:pPr indent="0" lvl="0" marL="0" marR="0" rtl="0" algn="l">
              <a:lnSpc>
                <a:spcPct val="100000"/>
              </a:lnSpc>
              <a:spcBef>
                <a:spcPts val="0"/>
              </a:spcBef>
              <a:spcAft>
                <a:spcPts val="0"/>
              </a:spcAft>
              <a:buClr>
                <a:srgbClr val="000000"/>
              </a:buClr>
              <a:buSzPts val="4600"/>
              <a:buFont typeface="Arial"/>
              <a:buNone/>
            </a:pPr>
            <a:r>
              <a:rPr b="1" i="0" lang="de-CH" sz="4600" u="none" cap="none" strike="noStrike">
                <a:solidFill>
                  <a:srgbClr val="004993"/>
                </a:solidFill>
                <a:latin typeface="Open Sans"/>
                <a:ea typeface="Open Sans"/>
                <a:cs typeface="Open Sans"/>
                <a:sym typeface="Open Sans"/>
              </a:rPr>
              <a:t>EIN ENOEL  </a:t>
            </a:r>
            <a:endParaRPr b="1" i="0" sz="4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600"/>
              <a:buFont typeface="Arial"/>
              <a:buNone/>
            </a:pPr>
            <a:r>
              <a:rPr b="1" i="0" lang="de-CH" sz="4600" u="none" cap="none" strike="noStrike">
                <a:solidFill>
                  <a:srgbClr val="004993"/>
                </a:solidFill>
                <a:latin typeface="Open Sans"/>
                <a:ea typeface="Open Sans"/>
                <a:cs typeface="Open Sans"/>
                <a:sym typeface="Open Sans"/>
              </a:rPr>
              <a:t>TOOLKIT </a:t>
            </a:r>
            <a:endParaRPr b="1" i="0" sz="4600" u="none" cap="none" strike="noStrike">
              <a:solidFill>
                <a:srgbClr val="004993"/>
              </a:solidFill>
              <a:latin typeface="Open Sans"/>
              <a:ea typeface="Open Sans"/>
              <a:cs typeface="Open Sans"/>
              <a:sym typeface="Open Sans"/>
            </a:endParaRPr>
          </a:p>
        </p:txBody>
      </p:sp>
      <p:sp>
        <p:nvSpPr>
          <p:cNvPr id="616" name="Google Shape;616;g1163d1821d9_2_3"/>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617" name="Google Shape;617;g1163d1821d9_2_3"/>
          <p:cNvPicPr preferRelativeResize="0"/>
          <p:nvPr/>
        </p:nvPicPr>
        <p:blipFill rotWithShape="1">
          <a:blip r:embed="rId3">
            <a:alphaModFix/>
          </a:blip>
          <a:srcRect b="0" l="0" r="0" t="0"/>
          <a:stretch/>
        </p:blipFill>
        <p:spPr>
          <a:xfrm>
            <a:off x="1594080" y="557666"/>
            <a:ext cx="2464350" cy="1870859"/>
          </a:xfrm>
          <a:prstGeom prst="rect">
            <a:avLst/>
          </a:prstGeom>
          <a:noFill/>
          <a:ln>
            <a:noFill/>
          </a:ln>
        </p:spPr>
      </p:pic>
      <p:sp>
        <p:nvSpPr>
          <p:cNvPr id="618" name="Google Shape;618;g1163d1821d9_2_3"/>
          <p:cNvSpPr txBox="1"/>
          <p:nvPr/>
        </p:nvSpPr>
        <p:spPr>
          <a:xfrm>
            <a:off x="2020410" y="709396"/>
            <a:ext cx="3774900" cy="1258500"/>
          </a:xfrm>
          <a:prstGeom prst="rect">
            <a:avLst/>
          </a:prstGeom>
          <a:noFill/>
          <a:ln>
            <a:noFill/>
          </a:ln>
        </p:spPr>
        <p:txBody>
          <a:bodyPr anchorCtr="0" anchor="t" bIns="112500" lIns="112500" spcFirstLastPara="1" rIns="112500" wrap="square" tIns="112500">
            <a:spAutoFit/>
          </a:bodyPr>
          <a:lstStyle/>
          <a:p>
            <a:pPr indent="0" lvl="0" marL="0" marR="0" rtl="0" algn="l">
              <a:lnSpc>
                <a:spcPct val="100000"/>
              </a:lnSpc>
              <a:spcBef>
                <a:spcPts val="0"/>
              </a:spcBef>
              <a:spcAft>
                <a:spcPts val="0"/>
              </a:spcAft>
              <a:buClr>
                <a:srgbClr val="000000"/>
              </a:buClr>
              <a:buSzPts val="3900"/>
              <a:buFont typeface="Arial"/>
              <a:buNone/>
            </a:pPr>
            <a:r>
              <a:rPr b="1" i="0" lang="de-CH" sz="3900" u="none" cap="none" strike="noStrike">
                <a:solidFill>
                  <a:schemeClr val="lt1"/>
                </a:solidFill>
                <a:latin typeface="Open Sans"/>
                <a:ea typeface="Open Sans"/>
                <a:cs typeface="Open Sans"/>
                <a:sym typeface="Open Sans"/>
              </a:rPr>
              <a:t>OER</a:t>
            </a:r>
            <a:endParaRPr b="1" i="0" sz="39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800"/>
              <a:buFont typeface="Arial"/>
              <a:buNone/>
            </a:pPr>
            <a:r>
              <a:rPr b="0" i="0" lang="de-CH" sz="2800" u="none" cap="none" strike="noStrike">
                <a:solidFill>
                  <a:schemeClr val="lt1"/>
                </a:solidFill>
                <a:latin typeface="Open Sans"/>
                <a:ea typeface="Open Sans"/>
                <a:cs typeface="Open Sans"/>
                <a:sym typeface="Open Sans"/>
              </a:rPr>
              <a:t>BASIC</a:t>
            </a:r>
            <a:endParaRPr b="0" i="0" sz="2800" u="none" cap="none" strike="noStrike">
              <a:solidFill>
                <a:schemeClr val="lt1"/>
              </a:solidFill>
              <a:latin typeface="Open Sans"/>
              <a:ea typeface="Open Sans"/>
              <a:cs typeface="Open Sans"/>
              <a:sym typeface="Open Sans"/>
            </a:endParaRPr>
          </a:p>
        </p:txBody>
      </p:sp>
      <p:cxnSp>
        <p:nvCxnSpPr>
          <p:cNvPr id="619" name="Google Shape;619;g1163d1821d9_2_3"/>
          <p:cNvCxnSpPr/>
          <p:nvPr/>
        </p:nvCxnSpPr>
        <p:spPr>
          <a:xfrm>
            <a:off x="-600" y="4519173"/>
            <a:ext cx="9162300" cy="6900"/>
          </a:xfrm>
          <a:prstGeom prst="straightConnector1">
            <a:avLst/>
          </a:prstGeom>
          <a:noFill/>
          <a:ln cap="flat" cmpd="sng" w="9525">
            <a:solidFill>
              <a:srgbClr val="004993"/>
            </a:solidFill>
            <a:prstDash val="solid"/>
            <a:round/>
            <a:headEnd len="sm" w="sm" type="none"/>
            <a:tailEnd len="sm" w="sm" type="none"/>
          </a:ln>
        </p:spPr>
      </p:cxnSp>
      <p:pic>
        <p:nvPicPr>
          <p:cNvPr id="620" name="Google Shape;620;g1163d1821d9_2_3"/>
          <p:cNvPicPr preferRelativeResize="0"/>
          <p:nvPr/>
        </p:nvPicPr>
        <p:blipFill rotWithShape="1">
          <a:blip r:embed="rId4">
            <a:alphaModFix/>
          </a:blip>
          <a:srcRect b="0" l="0" r="0" t="0"/>
          <a:stretch/>
        </p:blipFill>
        <p:spPr>
          <a:xfrm>
            <a:off x="149258" y="4670910"/>
            <a:ext cx="1062458" cy="371741"/>
          </a:xfrm>
          <a:prstGeom prst="rect">
            <a:avLst/>
          </a:prstGeom>
          <a:noFill/>
          <a:ln>
            <a:noFill/>
          </a:ln>
        </p:spPr>
      </p:pic>
      <p:pic>
        <p:nvPicPr>
          <p:cNvPr id="621" name="Google Shape;621;g1163d1821d9_2_3"/>
          <p:cNvPicPr preferRelativeResize="0"/>
          <p:nvPr/>
        </p:nvPicPr>
        <p:blipFill rotWithShape="1">
          <a:blip r:embed="rId5">
            <a:alphaModFix/>
          </a:blip>
          <a:srcRect b="0" l="0" r="0" t="0"/>
          <a:stretch/>
        </p:blipFill>
        <p:spPr>
          <a:xfrm>
            <a:off x="7598730" y="4629382"/>
            <a:ext cx="1376119" cy="401190"/>
          </a:xfrm>
          <a:prstGeom prst="rect">
            <a:avLst/>
          </a:prstGeom>
          <a:noFill/>
          <a:ln>
            <a:noFill/>
          </a:ln>
        </p:spPr>
      </p:pic>
      <p:pic>
        <p:nvPicPr>
          <p:cNvPr id="622" name="Google Shape;622;g1163d1821d9_2_3"/>
          <p:cNvPicPr preferRelativeResize="0"/>
          <p:nvPr/>
        </p:nvPicPr>
        <p:blipFill rotWithShape="1">
          <a:blip r:embed="rId6">
            <a:alphaModFix/>
          </a:blip>
          <a:srcRect b="0" l="0" r="0" t="0"/>
          <a:stretch/>
        </p:blipFill>
        <p:spPr>
          <a:xfrm>
            <a:off x="6795810" y="4618954"/>
            <a:ext cx="713236" cy="401190"/>
          </a:xfrm>
          <a:prstGeom prst="rect">
            <a:avLst/>
          </a:prstGeom>
          <a:noFill/>
          <a:ln>
            <a:noFill/>
          </a:ln>
        </p:spPr>
      </p:pic>
      <p:sp>
        <p:nvSpPr>
          <p:cNvPr id="623" name="Google Shape;623;g1163d1821d9_2_3"/>
          <p:cNvSpPr txBox="1"/>
          <p:nvPr/>
        </p:nvSpPr>
        <p:spPr>
          <a:xfrm>
            <a:off x="680550" y="2665250"/>
            <a:ext cx="8044800" cy="1593300"/>
          </a:xfrm>
          <a:prstGeom prst="rect">
            <a:avLst/>
          </a:prstGeom>
          <a:noFill/>
          <a:ln>
            <a:noFill/>
          </a:ln>
        </p:spPr>
        <p:txBody>
          <a:bodyPr anchorCtr="0" anchor="t" bIns="91525" lIns="91525" spcFirstLastPara="1" rIns="91525" wrap="square" tIns="91525">
            <a:spAutoFit/>
          </a:bodyPr>
          <a:lstStyle/>
          <a:p>
            <a:pPr indent="0" lvl="0" marL="0" marR="0" rtl="0" algn="ctr">
              <a:lnSpc>
                <a:spcPct val="115000"/>
              </a:lnSpc>
              <a:spcBef>
                <a:spcPts val="1500"/>
              </a:spcBef>
              <a:spcAft>
                <a:spcPts val="0"/>
              </a:spcAft>
              <a:buClr>
                <a:srgbClr val="000000"/>
              </a:buClr>
              <a:buSzPts val="1100"/>
              <a:buFont typeface="Arial"/>
              <a:buNone/>
            </a:pPr>
            <a:r>
              <a:rPr b="0" i="0" lang="de-CH" sz="1000" u="none" cap="none" strike="noStrike">
                <a:solidFill>
                  <a:srgbClr val="000000"/>
                </a:solidFill>
                <a:latin typeface="Open Sans"/>
                <a:ea typeface="Open Sans"/>
                <a:cs typeface="Open Sans"/>
                <a:sym typeface="Open Sans"/>
              </a:rPr>
              <a:t>“German_OE Benefits - ENOEL Toolkit” is an adaptation of “An ENOEL Toolkit” (version 4) published as of </a:t>
            </a:r>
            <a:r>
              <a:rPr lang="de-CH" sz="1000">
                <a:latin typeface="Open Sans"/>
                <a:ea typeface="Open Sans"/>
                <a:cs typeface="Open Sans"/>
                <a:sym typeface="Open Sans"/>
              </a:rPr>
              <a:t>September </a:t>
            </a:r>
            <a:r>
              <a:rPr b="0" i="0" lang="de-CH" sz="1000" u="none" cap="none" strike="noStrike">
                <a:solidFill>
                  <a:srgbClr val="000000"/>
                </a:solidFill>
                <a:latin typeface="Open Sans"/>
                <a:ea typeface="Open Sans"/>
                <a:cs typeface="Open Sans"/>
                <a:sym typeface="Open Sans"/>
              </a:rPr>
              <a:t>202</a:t>
            </a:r>
            <a:r>
              <a:rPr lang="de-CH" sz="1000">
                <a:latin typeface="Open Sans"/>
                <a:ea typeface="Open Sans"/>
                <a:cs typeface="Open Sans"/>
                <a:sym typeface="Open Sans"/>
              </a:rPr>
              <a:t>4</a:t>
            </a:r>
            <a:r>
              <a:rPr b="0" i="0" lang="de-CH" sz="1000" u="none" cap="none" strike="noStrike">
                <a:solidFill>
                  <a:srgbClr val="000000"/>
                </a:solidFill>
                <a:latin typeface="Open Sans"/>
                <a:ea typeface="Open Sans"/>
                <a:cs typeface="Open Sans"/>
                <a:sym typeface="Open Sans"/>
              </a:rPr>
              <a:t> </a:t>
            </a:r>
            <a:r>
              <a:rPr b="0" i="0" lang="de-CH" sz="1000" u="sng" cap="none" strike="noStrike">
                <a:solidFill>
                  <a:srgbClr val="2A6496"/>
                </a:solidFill>
                <a:latin typeface="Open Sans"/>
                <a:ea typeface="Open Sans"/>
                <a:cs typeface="Open Sans"/>
                <a:sym typeface="Open Sans"/>
                <a:hlinkClick r:id="rId7">
                  <a:extLst>
                    <a:ext uri="{A12FA001-AC4F-418D-AE19-62706E023703}">
                      <ahyp:hlinkClr val="tx"/>
                    </a:ext>
                  </a:extLst>
                </a:hlinkClick>
              </a:rPr>
              <a:t>here</a:t>
            </a:r>
            <a:r>
              <a:rPr b="0" i="0" lang="de-CH" sz="1000" u="none" cap="none" strike="noStrike">
                <a:solidFill>
                  <a:srgbClr val="000000"/>
                </a:solidFill>
                <a:latin typeface="Open Sans"/>
                <a:ea typeface="Open Sans"/>
                <a:cs typeface="Open Sans"/>
                <a:sym typeface="Open Sans"/>
              </a:rPr>
              <a:t> (the “Original Work”), licensed by</a:t>
            </a:r>
            <a:r>
              <a:rPr b="0" i="0" lang="de-CH" sz="1000" u="none" cap="none" strike="noStrike">
                <a:solidFill>
                  <a:srgbClr val="000000"/>
                </a:solidFill>
                <a:uFill>
                  <a:noFill/>
                </a:uFill>
                <a:latin typeface="Open Sans"/>
                <a:ea typeface="Open Sans"/>
                <a:cs typeface="Open Sans"/>
                <a:sym typeface="Open Sans"/>
                <a:hlinkClick r:id="rId8">
                  <a:extLst>
                    <a:ext uri="{A12FA001-AC4F-418D-AE19-62706E023703}">
                      <ahyp:hlinkClr val="tx"/>
                    </a:ext>
                  </a:extLst>
                </a:hlinkClick>
              </a:rPr>
              <a:t> </a:t>
            </a:r>
            <a:r>
              <a:rPr b="0" i="0" lang="de-CH" sz="1000" u="sng" cap="none" strike="noStrike">
                <a:solidFill>
                  <a:srgbClr val="1155CC"/>
                </a:solidFill>
                <a:latin typeface="Open Sans"/>
                <a:ea typeface="Open Sans"/>
                <a:cs typeface="Open Sans"/>
                <a:sym typeface="Open Sans"/>
                <a:hlinkClick r:id="rId9">
                  <a:extLst>
                    <a:ext uri="{A12FA001-AC4F-418D-AE19-62706E023703}">
                      <ahyp:hlinkClr val="tx"/>
                    </a:ext>
                  </a:extLst>
                </a:hlinkClick>
              </a:rPr>
              <a:t>SPARC Europe</a:t>
            </a:r>
            <a:r>
              <a:rPr b="0" i="0" lang="de-CH" sz="1000" u="none" cap="none" strike="noStrike">
                <a:solidFill>
                  <a:srgbClr val="000000"/>
                </a:solidFill>
                <a:latin typeface="Open Sans"/>
                <a:ea typeface="Open Sans"/>
                <a:cs typeface="Open Sans"/>
                <a:sym typeface="Open Sans"/>
              </a:rPr>
              <a:t> (curated by </a:t>
            </a:r>
            <a:r>
              <a:rPr b="0" i="0" lang="de-CH" sz="1000" u="sng" cap="none" strike="noStrike">
                <a:solidFill>
                  <a:srgbClr val="2A6496"/>
                </a:solidFill>
                <a:latin typeface="Open Sans"/>
                <a:ea typeface="Open Sans"/>
                <a:cs typeface="Open Sans"/>
                <a:sym typeface="Open Sans"/>
                <a:hlinkClick r:id="rId10">
                  <a:extLst>
                    <a:ext uri="{A12FA001-AC4F-418D-AE19-62706E023703}">
                      <ahyp:hlinkClr val="tx"/>
                    </a:ext>
                  </a:extLst>
                </a:hlinkClick>
              </a:rPr>
              <a:t>The European Network of Open Education Librarians</a:t>
            </a:r>
            <a:r>
              <a:rPr b="0" i="0" lang="de-CH" sz="1000" u="none" cap="none" strike="noStrike">
                <a:solidFill>
                  <a:srgbClr val="333333"/>
                </a:solidFill>
                <a:latin typeface="Open Sans"/>
                <a:ea typeface="Open Sans"/>
                <a:cs typeface="Open Sans"/>
                <a:sym typeface="Open Sans"/>
              </a:rPr>
              <a:t>) </a:t>
            </a:r>
            <a:r>
              <a:rPr b="0" i="0" lang="de-CH" sz="1000" u="none" cap="none" strike="noStrike">
                <a:solidFill>
                  <a:srgbClr val="000000"/>
                </a:solidFill>
                <a:latin typeface="Open Sans"/>
                <a:ea typeface="Open Sans"/>
                <a:cs typeface="Open Sans"/>
                <a:sym typeface="Open Sans"/>
              </a:rPr>
              <a:t>under a </a:t>
            </a:r>
            <a:r>
              <a:rPr b="0" i="0" lang="de-CH" sz="1000" u="sng" cap="none" strike="noStrike">
                <a:solidFill>
                  <a:srgbClr val="1155CC"/>
                </a:solidFill>
                <a:latin typeface="Open Sans"/>
                <a:ea typeface="Open Sans"/>
                <a:cs typeface="Open Sans"/>
                <a:sym typeface="Open Sans"/>
                <a:hlinkClick r:id="rId11">
                  <a:extLst>
                    <a:ext uri="{A12FA001-AC4F-418D-AE19-62706E023703}">
                      <ahyp:hlinkClr val="tx"/>
                    </a:ext>
                  </a:extLst>
                </a:hlinkClick>
              </a:rPr>
              <a:t>Creative Commons Attribution 4.0 International License</a:t>
            </a:r>
            <a:r>
              <a:rPr b="0" i="0" lang="de-CH" sz="1000" u="none" cap="none" strike="noStrike">
                <a:solidFill>
                  <a:srgbClr val="000000"/>
                </a:solidFill>
                <a:latin typeface="Open Sans"/>
                <a:ea typeface="Open Sans"/>
                <a:cs typeface="Open Sans"/>
                <a:sym typeface="Open Sans"/>
              </a:rPr>
              <a:t>. This adaptation is made and published by SPARC EUROPE (the “Adapter”) under a </a:t>
            </a:r>
            <a:r>
              <a:rPr b="0" i="0" lang="de-CH" sz="1000" u="sng" cap="none" strike="noStrike">
                <a:solidFill>
                  <a:srgbClr val="1155CC"/>
                </a:solidFill>
                <a:latin typeface="Open Sans"/>
                <a:ea typeface="Open Sans"/>
                <a:cs typeface="Open Sans"/>
                <a:sym typeface="Open Sans"/>
                <a:hlinkClick r:id="rId12">
                  <a:extLst>
                    <a:ext uri="{A12FA001-AC4F-418D-AE19-62706E023703}">
                      <ahyp:hlinkClr val="tx"/>
                    </a:ext>
                  </a:extLst>
                </a:hlinkClick>
              </a:rPr>
              <a:t>Creative Commons Attribution 4.0 International License</a:t>
            </a:r>
            <a:r>
              <a:rPr b="0" i="0" lang="de-CH" sz="1000" u="none" cap="none" strike="noStrike">
                <a:solidFill>
                  <a:srgbClr val="000000"/>
                </a:solidFill>
                <a:latin typeface="Open Sans"/>
                <a:ea typeface="Open Sans"/>
                <a:cs typeface="Open Sans"/>
                <a:sym typeface="Open Sans"/>
              </a:rPr>
              <a:t>. The Adapter modified the Original Work in the following respects: translated the materials from English to German.”</a:t>
            </a:r>
            <a:endParaRPr b="0" i="0" sz="1000" u="none" cap="none" strike="noStrike">
              <a:solidFill>
                <a:srgbClr val="000000"/>
              </a:solidFill>
              <a:latin typeface="Open Sans"/>
              <a:ea typeface="Open Sans"/>
              <a:cs typeface="Open Sans"/>
              <a:sym typeface="Open Sans"/>
            </a:endParaRPr>
          </a:p>
          <a:p>
            <a:pPr indent="0" lvl="0" marL="0" marR="0" rtl="0" algn="ctr">
              <a:lnSpc>
                <a:spcPct val="115000"/>
              </a:lnSpc>
              <a:spcBef>
                <a:spcPts val="1500"/>
              </a:spcBef>
              <a:spcAft>
                <a:spcPts val="800"/>
              </a:spcAft>
              <a:buClr>
                <a:srgbClr val="000000"/>
              </a:buClr>
              <a:buSzPts val="1100"/>
              <a:buFont typeface="Arial"/>
              <a:buNone/>
            </a:pPr>
            <a:r>
              <a:rPr b="0" i="0" lang="de-CH" sz="1000" u="none" cap="none" strike="noStrike">
                <a:solidFill>
                  <a:srgbClr val="000000"/>
                </a:solidFill>
                <a:latin typeface="Open Sans"/>
                <a:ea typeface="Open Sans"/>
                <a:cs typeface="Open Sans"/>
                <a:sym typeface="Open Sans"/>
              </a:rPr>
              <a:t>Special thanks to Claudia H</a:t>
            </a:r>
            <a:r>
              <a:rPr lang="de-CH" sz="1000">
                <a:latin typeface="Open Sans"/>
                <a:ea typeface="Open Sans"/>
                <a:cs typeface="Open Sans"/>
                <a:sym typeface="Open Sans"/>
              </a:rPr>
              <a:t>a</a:t>
            </a:r>
            <a:r>
              <a:rPr b="0" i="0" lang="de-CH" sz="1000" u="none" cap="none" strike="noStrike">
                <a:solidFill>
                  <a:srgbClr val="000000"/>
                </a:solidFill>
                <a:latin typeface="Open Sans"/>
                <a:ea typeface="Open Sans"/>
                <a:cs typeface="Open Sans"/>
                <a:sym typeface="Open Sans"/>
              </a:rPr>
              <a:t>ckl, Tamara Pianos, Nicole Krüger, Gabi Fahrenkrog, Anke Petschenka, Nicole Clasen, </a:t>
            </a:r>
            <a:r>
              <a:rPr b="0" i="0" lang="de-CH" sz="1000" u="none" cap="none" strike="noStrike">
                <a:solidFill>
                  <a:schemeClr val="dk1"/>
                </a:solidFill>
                <a:latin typeface="Open Sans"/>
                <a:ea typeface="Open Sans"/>
                <a:cs typeface="Open Sans"/>
                <a:sym typeface="Open Sans"/>
              </a:rPr>
              <a:t>and </a:t>
            </a:r>
            <a:r>
              <a:rPr b="0" i="0" lang="de-CH" sz="1000" u="none" cap="none" strike="noStrike">
                <a:solidFill>
                  <a:srgbClr val="000000"/>
                </a:solidFill>
                <a:latin typeface="Open Sans"/>
                <a:ea typeface="Open Sans"/>
                <a:cs typeface="Open Sans"/>
                <a:sym typeface="Open Sans"/>
              </a:rPr>
              <a:t>Annette Strauch-Davey for the German translation.</a:t>
            </a:r>
            <a:endParaRPr b="0" i="0" sz="1000" u="none" cap="none" strike="noStrike">
              <a:solidFill>
                <a:srgbClr val="000000"/>
              </a:solidFill>
              <a:latin typeface="Open Sans"/>
              <a:ea typeface="Open Sans"/>
              <a:cs typeface="Open Sans"/>
              <a:sym typeface="Open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08" name="Shape 108"/>
        <p:cNvGrpSpPr/>
        <p:nvPr/>
      </p:nvGrpSpPr>
      <p:grpSpPr>
        <a:xfrm>
          <a:off x="0" y="0"/>
          <a:ext cx="0" cy="0"/>
          <a:chOff x="0" y="0"/>
          <a:chExt cx="0" cy="0"/>
        </a:xfrm>
      </p:grpSpPr>
      <p:sp>
        <p:nvSpPr>
          <p:cNvPr id="109" name="Google Shape;109;p5"/>
          <p:cNvSpPr txBox="1"/>
          <p:nvPr/>
        </p:nvSpPr>
        <p:spPr>
          <a:xfrm>
            <a:off x="3897500" y="1214075"/>
            <a:ext cx="3779400" cy="2262127"/>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500"/>
              <a:buFont typeface="Arial"/>
              <a:buNone/>
            </a:pPr>
            <a:r>
              <a:rPr b="1" i="0" lang="de-CH" sz="4500" u="none" cap="none" strike="noStrike">
                <a:solidFill>
                  <a:srgbClr val="004993"/>
                </a:solidFill>
                <a:latin typeface="Open Sans"/>
                <a:ea typeface="Open Sans"/>
                <a:cs typeface="Open Sans"/>
                <a:sym typeface="Open Sans"/>
              </a:rPr>
              <a:t>Was ermöglichen OER?</a:t>
            </a:r>
            <a:endParaRPr b="1" i="0" sz="4600" u="none" cap="none" strike="noStrike">
              <a:solidFill>
                <a:srgbClr val="004993"/>
              </a:solidFill>
              <a:latin typeface="Open Sans"/>
              <a:ea typeface="Open Sans"/>
              <a:cs typeface="Open Sans"/>
              <a:sym typeface="Open Sans"/>
            </a:endParaRPr>
          </a:p>
        </p:txBody>
      </p:sp>
      <p:sp>
        <p:nvSpPr>
          <p:cNvPr id="110" name="Google Shape;110;p5"/>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11" name="Google Shape;111;p5"/>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sp>
        <p:nvSpPr>
          <p:cNvPr id="112" name="Google Shape;112;p5"/>
          <p:cNvSpPr txBox="1"/>
          <p:nvPr/>
        </p:nvSpPr>
        <p:spPr>
          <a:xfrm>
            <a:off x="1316037" y="1575312"/>
            <a:ext cx="2394572"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de-CH" sz="3200" u="none" cap="none" strike="noStrike">
                <a:solidFill>
                  <a:srgbClr val="FFFFFF"/>
                </a:solidFill>
                <a:latin typeface="Open Sans"/>
                <a:ea typeface="Open Sans"/>
                <a:cs typeface="Open Sans"/>
                <a:sym typeface="Open Sans"/>
              </a:rPr>
              <a:t>OER</a:t>
            </a:r>
            <a:endParaRPr b="1" i="0" sz="3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de-CH" sz="2300" u="none" cap="none" strike="noStrike">
                <a:solidFill>
                  <a:srgbClr val="FFFFFF"/>
                </a:solidFill>
                <a:latin typeface="Open Sans"/>
                <a:ea typeface="Open Sans"/>
                <a:cs typeface="Open Sans"/>
                <a:sym typeface="Open Sans"/>
              </a:rPr>
              <a:t>BASIC</a:t>
            </a:r>
            <a:endParaRPr b="0" i="0" sz="2300" u="none" cap="none" strike="noStrike">
              <a:solidFill>
                <a:srgbClr val="FFFFFF"/>
              </a:solidFill>
              <a:latin typeface="Open Sans"/>
              <a:ea typeface="Open Sans"/>
              <a:cs typeface="Open Sans"/>
              <a:sym typeface="Open Sans"/>
            </a:endParaRPr>
          </a:p>
        </p:txBody>
      </p:sp>
      <p:pic>
        <p:nvPicPr>
          <p:cNvPr id="113" name="Google Shape;113;p5"/>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cxnSp>
        <p:nvCxnSpPr>
          <p:cNvPr id="114" name="Google Shape;114;p5"/>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18" name="Shape 118"/>
        <p:cNvGrpSpPr/>
        <p:nvPr/>
      </p:nvGrpSpPr>
      <p:grpSpPr>
        <a:xfrm>
          <a:off x="0" y="0"/>
          <a:ext cx="0" cy="0"/>
          <a:chOff x="0" y="0"/>
          <a:chExt cx="0" cy="0"/>
        </a:xfrm>
      </p:grpSpPr>
      <p:sp>
        <p:nvSpPr>
          <p:cNvPr id="119" name="Google Shape;119;p6"/>
          <p:cNvSpPr txBox="1"/>
          <p:nvPr/>
        </p:nvSpPr>
        <p:spPr>
          <a:xfrm>
            <a:off x="3897500" y="1214075"/>
            <a:ext cx="4444200" cy="2262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500"/>
              <a:buFont typeface="Arial"/>
              <a:buNone/>
            </a:pPr>
            <a:r>
              <a:rPr b="1" i="0" lang="de-CH" sz="4500" u="none" cap="none" strike="noStrike">
                <a:solidFill>
                  <a:srgbClr val="004993"/>
                </a:solidFill>
                <a:latin typeface="Open Sans"/>
                <a:ea typeface="Open Sans"/>
                <a:cs typeface="Open Sans"/>
                <a:sym typeface="Open Sans"/>
              </a:rPr>
              <a:t>OER sollten frei zugänglich </a:t>
            </a:r>
            <a:endParaRPr b="1" i="0" sz="4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500"/>
              <a:buFont typeface="Arial"/>
              <a:buNone/>
            </a:pPr>
            <a:r>
              <a:rPr b="1" i="0" lang="de-CH" sz="4500" u="none" cap="none" strike="noStrike">
                <a:solidFill>
                  <a:srgbClr val="004993"/>
                </a:solidFill>
                <a:latin typeface="Open Sans"/>
                <a:ea typeface="Open Sans"/>
                <a:cs typeface="Open Sans"/>
                <a:sym typeface="Open Sans"/>
              </a:rPr>
              <a:t>sein</a:t>
            </a:r>
            <a:endParaRPr b="1" i="0" sz="4500" u="none" cap="none" strike="noStrike">
              <a:solidFill>
                <a:srgbClr val="004993"/>
              </a:solidFill>
              <a:latin typeface="Open Sans"/>
              <a:ea typeface="Open Sans"/>
              <a:cs typeface="Open Sans"/>
              <a:sym typeface="Open Sans"/>
            </a:endParaRPr>
          </a:p>
        </p:txBody>
      </p:sp>
      <p:sp>
        <p:nvSpPr>
          <p:cNvPr id="120" name="Google Shape;120;p6"/>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21" name="Google Shape;121;p6"/>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sp>
        <p:nvSpPr>
          <p:cNvPr id="122" name="Google Shape;122;p6"/>
          <p:cNvSpPr txBox="1"/>
          <p:nvPr/>
        </p:nvSpPr>
        <p:spPr>
          <a:xfrm>
            <a:off x="1316037" y="1575312"/>
            <a:ext cx="244758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de-CH" sz="3200" u="none" cap="none" strike="noStrike">
                <a:solidFill>
                  <a:srgbClr val="FFFFFF"/>
                </a:solidFill>
                <a:latin typeface="Open Sans"/>
                <a:ea typeface="Open Sans"/>
                <a:cs typeface="Open Sans"/>
                <a:sym typeface="Open Sans"/>
              </a:rPr>
              <a:t>OER</a:t>
            </a:r>
            <a:endParaRPr b="1" i="0" sz="3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de-CH" sz="2300" u="none" cap="none" strike="noStrike">
                <a:solidFill>
                  <a:srgbClr val="FFFFFF"/>
                </a:solidFill>
                <a:latin typeface="Open Sans"/>
                <a:ea typeface="Open Sans"/>
                <a:cs typeface="Open Sans"/>
                <a:sym typeface="Open Sans"/>
              </a:rPr>
              <a:t>BASIC</a:t>
            </a:r>
            <a:endParaRPr b="0" i="0" sz="2300" u="none" cap="none" strike="noStrike">
              <a:solidFill>
                <a:srgbClr val="FFFFFF"/>
              </a:solidFill>
              <a:latin typeface="Open Sans"/>
              <a:ea typeface="Open Sans"/>
              <a:cs typeface="Open Sans"/>
              <a:sym typeface="Open Sans"/>
            </a:endParaRPr>
          </a:p>
        </p:txBody>
      </p:sp>
      <p:pic>
        <p:nvPicPr>
          <p:cNvPr id="123" name="Google Shape;123;p6"/>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cxnSp>
        <p:nvCxnSpPr>
          <p:cNvPr id="124" name="Google Shape;124;p6"/>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28" name="Shape 128"/>
        <p:cNvGrpSpPr/>
        <p:nvPr/>
      </p:nvGrpSpPr>
      <p:grpSpPr>
        <a:xfrm>
          <a:off x="0" y="0"/>
          <a:ext cx="0" cy="0"/>
          <a:chOff x="0" y="0"/>
          <a:chExt cx="0" cy="0"/>
        </a:xfrm>
      </p:grpSpPr>
      <p:sp>
        <p:nvSpPr>
          <p:cNvPr id="129" name="Google Shape;129;p7"/>
          <p:cNvSpPr txBox="1"/>
          <p:nvPr/>
        </p:nvSpPr>
        <p:spPr>
          <a:xfrm>
            <a:off x="3548750" y="1214075"/>
            <a:ext cx="5552400" cy="217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500"/>
              <a:buFont typeface="Arial"/>
              <a:buNone/>
            </a:pPr>
            <a:r>
              <a:rPr b="1" i="0" lang="de-CH" sz="4300" u="none" cap="none" strike="noStrike">
                <a:solidFill>
                  <a:srgbClr val="004993"/>
                </a:solidFill>
                <a:latin typeface="Open Sans"/>
                <a:ea typeface="Open Sans"/>
                <a:cs typeface="Open Sans"/>
                <a:sym typeface="Open Sans"/>
              </a:rPr>
              <a:t>OER sollten wiederverwendbar sein</a:t>
            </a:r>
            <a:endParaRPr b="1" i="0" sz="4300" u="none" cap="none" strike="noStrike">
              <a:solidFill>
                <a:srgbClr val="004993"/>
              </a:solidFill>
              <a:latin typeface="Open Sans"/>
              <a:ea typeface="Open Sans"/>
              <a:cs typeface="Open Sans"/>
              <a:sym typeface="Open Sans"/>
            </a:endParaRPr>
          </a:p>
        </p:txBody>
      </p:sp>
      <p:sp>
        <p:nvSpPr>
          <p:cNvPr id="130" name="Google Shape;130;p7"/>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31" name="Google Shape;131;p7"/>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sp>
        <p:nvSpPr>
          <p:cNvPr id="132" name="Google Shape;132;p7"/>
          <p:cNvSpPr txBox="1"/>
          <p:nvPr/>
        </p:nvSpPr>
        <p:spPr>
          <a:xfrm>
            <a:off x="1316037" y="1575312"/>
            <a:ext cx="3934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de-CH" sz="3200" u="none" cap="none" strike="noStrike">
                <a:solidFill>
                  <a:srgbClr val="FFFFFF"/>
                </a:solidFill>
                <a:latin typeface="Open Sans"/>
                <a:ea typeface="Open Sans"/>
                <a:cs typeface="Open Sans"/>
                <a:sym typeface="Open Sans"/>
              </a:rPr>
              <a:t>OER</a:t>
            </a:r>
            <a:endParaRPr b="1" i="0" sz="3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de-CH" sz="2300" u="none" cap="none" strike="noStrike">
                <a:solidFill>
                  <a:srgbClr val="FFFFFF"/>
                </a:solidFill>
                <a:latin typeface="Open Sans"/>
                <a:ea typeface="Open Sans"/>
                <a:cs typeface="Open Sans"/>
                <a:sym typeface="Open Sans"/>
              </a:rPr>
              <a:t>BASIC</a:t>
            </a:r>
            <a:endParaRPr b="0" i="0" sz="2300" u="none" cap="none" strike="noStrike">
              <a:solidFill>
                <a:srgbClr val="FFFFFF"/>
              </a:solidFill>
              <a:latin typeface="Open Sans"/>
              <a:ea typeface="Open Sans"/>
              <a:cs typeface="Open Sans"/>
              <a:sym typeface="Open Sans"/>
            </a:endParaRPr>
          </a:p>
        </p:txBody>
      </p:sp>
      <p:pic>
        <p:nvPicPr>
          <p:cNvPr id="133" name="Google Shape;133;p7"/>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cxnSp>
        <p:nvCxnSpPr>
          <p:cNvPr id="134" name="Google Shape;134;p7"/>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38" name="Shape 138"/>
        <p:cNvGrpSpPr/>
        <p:nvPr/>
      </p:nvGrpSpPr>
      <p:grpSpPr>
        <a:xfrm>
          <a:off x="0" y="0"/>
          <a:ext cx="0" cy="0"/>
          <a:chOff x="0" y="0"/>
          <a:chExt cx="0" cy="0"/>
        </a:xfrm>
      </p:grpSpPr>
      <p:sp>
        <p:nvSpPr>
          <p:cNvPr id="139" name="Google Shape;139;p8"/>
          <p:cNvSpPr txBox="1"/>
          <p:nvPr/>
        </p:nvSpPr>
        <p:spPr>
          <a:xfrm>
            <a:off x="2507700" y="1477100"/>
            <a:ext cx="5537400" cy="2372927"/>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100"/>
              <a:buFont typeface="Arial"/>
              <a:buNone/>
            </a:pPr>
            <a:r>
              <a:rPr b="0" i="0" lang="de-CH" sz="1800" u="none" cap="none" strike="noStrike">
                <a:solidFill>
                  <a:srgbClr val="004993"/>
                </a:solidFill>
                <a:latin typeface="Open Sans"/>
                <a:ea typeface="Open Sans"/>
                <a:cs typeface="Open Sans"/>
                <a:sym typeface="Open Sans"/>
              </a:rPr>
              <a:t>“Eine offene Lizenz respektiert die geistigen Eigentumsrechte des Inhabers der Urheberrechte und gewährt der Öffentlichkeit das Recht auf Zugang, Weiterverwendung, Nutzung zu beliebigen Zwecken, Bearbeitung und Weiterverbreitung von Bildungsmaterialien.”</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140" name="Google Shape;140;p8"/>
          <p:cNvSpPr txBox="1"/>
          <p:nvPr/>
        </p:nvSpPr>
        <p:spPr>
          <a:xfrm>
            <a:off x="2507700" y="518625"/>
            <a:ext cx="6036600" cy="677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de-CH" sz="3200" u="none" cap="none" strike="noStrike">
                <a:solidFill>
                  <a:srgbClr val="004993"/>
                </a:solidFill>
                <a:latin typeface="Open Sans"/>
                <a:ea typeface="Open Sans"/>
                <a:cs typeface="Open Sans"/>
                <a:sym typeface="Open Sans"/>
              </a:rPr>
              <a:t>Was sind offene Lizenzen?</a:t>
            </a:r>
            <a:endParaRPr b="1" i="0" sz="3200" u="none" cap="none" strike="noStrike">
              <a:solidFill>
                <a:srgbClr val="004993"/>
              </a:solidFill>
              <a:latin typeface="Open Sans"/>
              <a:ea typeface="Open Sans"/>
              <a:cs typeface="Open Sans"/>
              <a:sym typeface="Open Sans"/>
            </a:endParaRPr>
          </a:p>
        </p:txBody>
      </p:sp>
      <p:sp>
        <p:nvSpPr>
          <p:cNvPr id="141" name="Google Shape;141;p8"/>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2" name="Google Shape;142;p8"/>
          <p:cNvSpPr txBox="1"/>
          <p:nvPr/>
        </p:nvSpPr>
        <p:spPr>
          <a:xfrm>
            <a:off x="2507700" y="3972450"/>
            <a:ext cx="7277400" cy="600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de-CH" sz="1300" u="none" cap="none" strike="noStrike">
                <a:solidFill>
                  <a:srgbClr val="45BEDF"/>
                </a:solidFill>
                <a:latin typeface="Open Sans"/>
                <a:ea typeface="Open Sans"/>
                <a:cs typeface="Open Sans"/>
                <a:sym typeface="Open Sans"/>
              </a:rPr>
              <a:t>From the UNESCO Recommendation on Open Educational Resources</a:t>
            </a:r>
            <a:endParaRPr b="1" i="0" sz="13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de-CH" sz="1400" u="sng" cap="none" strike="noStrike">
                <a:solidFill>
                  <a:schemeClr val="hlink"/>
                </a:solidFill>
                <a:latin typeface="Open Sans"/>
                <a:ea typeface="Open Sans"/>
                <a:cs typeface="Open Sans"/>
                <a:sym typeface="Open Sans"/>
                <a:hlinkClick r:id="rId3"/>
              </a:rPr>
              <a:t>https://tinyurl.com/openedrec</a:t>
            </a:r>
            <a:r>
              <a:rPr b="0" i="0" lang="de-CH" sz="1400" u="none" cap="none" strike="noStrike">
                <a:solidFill>
                  <a:srgbClr val="45BEDF"/>
                </a:solidFill>
                <a:latin typeface="Open Sans"/>
                <a:ea typeface="Open Sans"/>
                <a:cs typeface="Open Sans"/>
                <a:sym typeface="Open Sans"/>
              </a:rPr>
              <a:t> </a:t>
            </a:r>
            <a:endParaRPr b="1" i="0" sz="1300" u="none" cap="none" strike="noStrike">
              <a:solidFill>
                <a:srgbClr val="45BEDF"/>
              </a:solidFill>
              <a:latin typeface="Open Sans"/>
              <a:ea typeface="Open Sans"/>
              <a:cs typeface="Open Sans"/>
              <a:sym typeface="Open Sans"/>
            </a:endParaRPr>
          </a:p>
        </p:txBody>
      </p:sp>
      <p:pic>
        <p:nvPicPr>
          <p:cNvPr id="143" name="Google Shape;143;p8"/>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cxnSp>
        <p:nvCxnSpPr>
          <p:cNvPr id="144" name="Google Shape;144;p8"/>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145" name="Google Shape;145;p8"/>
          <p:cNvPicPr preferRelativeResize="0"/>
          <p:nvPr/>
        </p:nvPicPr>
        <p:blipFill rotWithShape="1">
          <a:blip r:embed="rId5">
            <a:alphaModFix/>
          </a:blip>
          <a:srcRect b="0" l="0" r="0" t="0"/>
          <a:stretch/>
        </p:blipFill>
        <p:spPr>
          <a:xfrm>
            <a:off x="192058" y="207375"/>
            <a:ext cx="1711881" cy="1299601"/>
          </a:xfrm>
          <a:prstGeom prst="rect">
            <a:avLst/>
          </a:prstGeom>
          <a:noFill/>
          <a:ln>
            <a:noFill/>
          </a:ln>
        </p:spPr>
      </p:pic>
      <p:sp>
        <p:nvSpPr>
          <p:cNvPr id="146" name="Google Shape;146;p8"/>
          <p:cNvSpPr txBox="1"/>
          <p:nvPr/>
        </p:nvSpPr>
        <p:spPr>
          <a:xfrm>
            <a:off x="499697" y="259247"/>
            <a:ext cx="26223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de-CH" sz="2300" u="none" cap="none" strike="noStrike">
                <a:solidFill>
                  <a:srgbClr val="FFFFFF"/>
                </a:solidFill>
                <a:latin typeface="Open Sans"/>
                <a:ea typeface="Open Sans"/>
                <a:cs typeface="Open Sans"/>
                <a:sym typeface="Open Sans"/>
              </a:rPr>
              <a:t>OER</a:t>
            </a:r>
            <a:endParaRPr b="1" i="0" sz="23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de-CH" sz="1700" u="none" cap="none" strike="noStrike">
                <a:solidFill>
                  <a:srgbClr val="FFFFFF"/>
                </a:solidFill>
                <a:latin typeface="Open Sans"/>
                <a:ea typeface="Open Sans"/>
                <a:cs typeface="Open Sans"/>
                <a:sym typeface="Open Sans"/>
              </a:rPr>
              <a:t>BASIC</a:t>
            </a:r>
            <a:endParaRPr b="0" i="0" sz="1700" u="none" cap="none" strike="noStrike">
              <a:solidFill>
                <a:srgbClr val="FFFFFF"/>
              </a:solidFill>
              <a:latin typeface="Open Sans"/>
              <a:ea typeface="Open Sans"/>
              <a:cs typeface="Open Sans"/>
              <a:sym typeface="Open Sans"/>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Anke Petschenka</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10d9bad3-6dac-4e9a-89a3-89f3b8d247b2_Enabled">
    <vt:lpwstr>true</vt:lpwstr>
  </property>
  <property fmtid="{D5CDD505-2E9C-101B-9397-08002B2CF9AE}" pid="3" name="MSIP_Label_10d9bad3-6dac-4e9a-89a3-89f3b8d247b2_SetDate">
    <vt:lpwstr>2022-02-22T15:06:45Z</vt:lpwstr>
  </property>
  <property fmtid="{D5CDD505-2E9C-101B-9397-08002B2CF9AE}" pid="4" name="MSIP_Label_10d9bad3-6dac-4e9a-89a3-89f3b8d247b2_Method">
    <vt:lpwstr>Standard</vt:lpwstr>
  </property>
  <property fmtid="{D5CDD505-2E9C-101B-9397-08002B2CF9AE}" pid="5" name="MSIP_Label_10d9bad3-6dac-4e9a-89a3-89f3b8d247b2_Name">
    <vt:lpwstr>10d9bad3-6dac-4e9a-89a3-89f3b8d247b2</vt:lpwstr>
  </property>
  <property fmtid="{D5CDD505-2E9C-101B-9397-08002B2CF9AE}" pid="6" name="MSIP_Label_10d9bad3-6dac-4e9a-89a3-89f3b8d247b2_SiteId">
    <vt:lpwstr>5d1a9f9d-201f-4a10-b983-451cf65cbc1e</vt:lpwstr>
  </property>
  <property fmtid="{D5CDD505-2E9C-101B-9397-08002B2CF9AE}" pid="7" name="MSIP_Label_10d9bad3-6dac-4e9a-89a3-89f3b8d247b2_ActionId">
    <vt:lpwstr>feb64ce0-89f2-4543-a843-938c10c26e4d</vt:lpwstr>
  </property>
  <property fmtid="{D5CDD505-2E9C-101B-9397-08002B2CF9AE}" pid="8" name="MSIP_Label_10d9bad3-6dac-4e9a-89a3-89f3b8d247b2_ContentBits">
    <vt:lpwstr>0</vt:lpwstr>
  </property>
</Properties>
</file>